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17"/>
  </p:notesMasterIdLst>
  <p:sldIdLst>
    <p:sldId id="388" r:id="rId2"/>
    <p:sldId id="389" r:id="rId3"/>
    <p:sldId id="390" r:id="rId4"/>
    <p:sldId id="391" r:id="rId5"/>
    <p:sldId id="392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40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4660"/>
  </p:normalViewPr>
  <p:slideViewPr>
    <p:cSldViewPr>
      <p:cViewPr varScale="1">
        <p:scale>
          <a:sx n="78" d="100"/>
          <a:sy n="78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219304E-7741-4CAD-A2B6-1A036FF41808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8DDDDED-F82B-469B-A78F-EBFAD252B9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998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BCEE4-68D9-4E37-B2C5-A9429CDA7EC3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D7543-6220-4E37-8A84-5C3C4EB2EE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3CCD7-3902-4844-A234-91C699A03C9A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A0864-5CAF-4FDA-B2B7-C24BA5C6C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3FC23-8E61-4F96-BA62-96CB48AE7B1E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32D74-F29C-45C9-9C82-A3EC851D6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21F4A-C28A-4709-B7EE-BF0BFB51FC5B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E8ED3-86C5-48B9-9B17-A4FAA1607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50D60-E207-4CE6-83DE-6872677DB91C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DB0DC-4A33-4980-8A75-91087DD1B2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05C68-8228-4419-84E4-769AFC67AE98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812BC-9313-4EF2-8E2D-2197BF7725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62873-A12A-480D-BCCE-9E6FD8BC5D95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5CE90-9173-4AE2-B58E-8E05F2BEE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2C37F-2066-4AAB-8BA4-A41A93BBE964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11B9B-1F58-488F-9861-90C5CD0F3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9B74A-E7C7-4EC4-9A82-C85E52F60786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16D2A-A205-40FF-9244-CD54EFAEC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F627E-D27E-4564-A6B9-570F3AE457B1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70F6F-A077-4D00-8880-8CDE1E149C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6D78D-973B-4325-859D-03E8D0818CBF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AB130-9D6A-4B67-96B6-181303D3EC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789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ED9FFE-2846-4F6A-91A4-18F6F1B6FFC8}" type="datetimeFigureOut">
              <a:rPr lang="ru-RU"/>
              <a:pPr>
                <a:defRPr/>
              </a:pPr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8DA4C2-BDDE-452E-A1E0-425D4AFEB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1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28625" y="1785938"/>
            <a:ext cx="8229600" cy="3214687"/>
          </a:xfrm>
        </p:spPr>
        <p:txBody>
          <a:bodyPr/>
          <a:lstStyle/>
          <a:p>
            <a:r>
              <a:rPr lang="kk-KZ" dirty="0"/>
              <a:t>ФОТОГРАММЕТРИЯЛЫҚ ЕСЕПТЕРДІ АВТОМАТТАНДЫРУ. БЕЙНЕЛЕРДІ САНДЫҚ ӨҢДЕУ ЕСЕПТЕРІ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268413"/>
          </a:xfrm>
        </p:spPr>
        <p:txBody>
          <a:bodyPr/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фотограмметрияның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факторлар</a:t>
            </a:r>
            <a:endParaRPr lang="lv-LV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idx="1"/>
          </p:nvPr>
        </p:nvSpPr>
        <p:spPr>
          <a:xfrm>
            <a:off x="250825" y="1214438"/>
            <a:ext cx="8435975" cy="3071812"/>
          </a:xfrm>
        </p:spPr>
        <p:txBody>
          <a:bodyPr rtlCol="0">
            <a:normAutofit/>
          </a:bodyPr>
          <a:lstStyle/>
          <a:p>
            <a:pPr marL="360000" indent="-3600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Сандық фотограмметриялық станциялардың кең көлемде қолданылуы;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форматтағы сандық фотограмметриялық камералардың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(ADS40, DMC,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UltraCam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қолданулы бастамасы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lv-LV" sz="2400" dirty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Лазерлік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локация (LIDAR)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радарлық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жүйенің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ЖБСМ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түсірістерін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лазерлі-локационды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әдісті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lv-LV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lv-LV" sz="2400" b="1" dirty="0"/>
          </a:p>
        </p:txBody>
      </p:sp>
      <p:pic>
        <p:nvPicPr>
          <p:cNvPr id="2056" name="Picture 8" descr="lidar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357688"/>
            <a:ext cx="87439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фотограмметрияның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факторлар</a:t>
            </a:r>
            <a:endParaRPr lang="lv-LV" sz="2800" b="1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214438"/>
            <a:ext cx="8642350" cy="2592387"/>
          </a:xfrm>
        </p:spPr>
        <p:txBody>
          <a:bodyPr rtlCol="0">
            <a:normAutofit/>
          </a:bodyPr>
          <a:lstStyle/>
          <a:p>
            <a:pPr marL="360000" indent="-3600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Компьютерлік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сандық технологиялардың арнаулы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бағдарламалық қамтамасыз етуінің қарқынды дамуы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60000" indent="-3600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Сандық үдерістің жоғары автоматтандырылуы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60000" indent="-3600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GPS/IMU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жүйесін қолданатын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тура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Direct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Georeferencing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біріктірілген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Integrated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sensor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orientation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технологиялардың дамуы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Symbol" pitchFamily="18" charset="2"/>
              <a:buChar char="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lv-LV" sz="4000" dirty="0"/>
          </a:p>
        </p:txBody>
      </p:sp>
      <p:pic>
        <p:nvPicPr>
          <p:cNvPr id="44036" name="Picture 4" descr="tukums_g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3881438"/>
            <a:ext cx="475297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 descr="D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035425"/>
            <a:ext cx="3455987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648"/>
            <a:ext cx="8229600" cy="882352"/>
          </a:xfrm>
        </p:spPr>
        <p:txBody>
          <a:bodyPr/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фотограмметрияның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факторлар</a:t>
            </a:r>
            <a:endParaRPr lang="lv-LV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268413"/>
            <a:ext cx="8435975" cy="2447925"/>
          </a:xfrm>
        </p:spPr>
        <p:txBody>
          <a:bodyPr/>
          <a:lstStyle/>
          <a:p>
            <a:pPr algn="just">
              <a:buFont typeface="Symbol" pitchFamily="18" charset="2"/>
              <a:buChar char="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фирмалар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бәсекелестіктің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жоғарылауы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себепті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жабдықтардың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құнының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төмендеуі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фирмалардың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санының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көбеюі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Symbol" pitchFamily="18" charset="2"/>
              <a:buChar char="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ГИС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өнімдерінің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өрістеуі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өндіріс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(3D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моделденуі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ГИС-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тематикалық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.).</a:t>
            </a:r>
            <a:endParaRPr lang="lv-LV" sz="2400" dirty="0"/>
          </a:p>
        </p:txBody>
      </p:sp>
      <p:pic>
        <p:nvPicPr>
          <p:cNvPr id="45062" name="Picture 6" descr="Untitled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3638550"/>
            <a:ext cx="36004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58888" y="260350"/>
            <a:ext cx="7129462" cy="936625"/>
          </a:xfrm>
        </p:spPr>
        <p:txBody>
          <a:bodyPr/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Сандық іріформатты фотограмметриялық </a:t>
            </a:r>
            <a:br>
              <a:rPr lang="ru-RU" sz="2400" b="1">
                <a:latin typeface="Times New Roman" pitchFamily="18" charset="0"/>
                <a:cs typeface="Times New Roman" pitchFamily="18" charset="0"/>
              </a:rPr>
            </a:br>
            <a:r>
              <a:rPr lang="lv-LV" sz="2400" b="1">
                <a:latin typeface="Times New Roman" pitchFamily="18" charset="0"/>
                <a:cs typeface="Times New Roman" pitchFamily="18" charset="0"/>
              </a:rPr>
              <a:t>ПЗС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GB" sz="2400" b="1">
                <a:latin typeface="Times New Roman" pitchFamily="18" charset="0"/>
                <a:cs typeface="Times New Roman" pitchFamily="18" charset="0"/>
              </a:rPr>
              <a:t>ADS40</a:t>
            </a:r>
            <a:r>
              <a:rPr lang="kk-KZ" sz="2400" b="1">
                <a:latin typeface="Times New Roman" pitchFamily="18" charset="0"/>
                <a:cs typeface="Times New Roman" pitchFamily="18" charset="0"/>
              </a:rPr>
              <a:t> сызықтық түрдегі камералар</a:t>
            </a:r>
            <a:endParaRPr lang="lv-LV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4" name="Picture 4" descr="large-forma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594225"/>
            <a:ext cx="7632700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146" name="Group 66"/>
          <p:cNvGraphicFramePr>
            <a:graphicFrameLocks noGrp="1"/>
          </p:cNvGraphicFramePr>
          <p:nvPr/>
        </p:nvGraphicFramePr>
        <p:xfrm>
          <a:off x="395288" y="1412875"/>
          <a:ext cx="8353425" cy="1857376"/>
        </p:xfrm>
        <a:graphic>
          <a:graphicData uri="http://schemas.openxmlformats.org/drawingml/2006/table">
            <a:tbl>
              <a:tblPr/>
              <a:tblGrid>
                <a:gridCol w="1392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lv-LV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ПЗС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Каналы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lv-LV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Пиксель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өлшемі</a:t>
                      </a:r>
                      <a:endParaRPr kumimoji="0" lang="lv-LV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Дин.диа-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позон(</a:t>
                      </a: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bit)</a:t>
                      </a:r>
                      <a:endParaRPr kumimoji="0" lang="lv-LV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FOV</a:t>
                      </a:r>
                      <a:endParaRPr kumimoji="0" lang="lv-LV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ADS40</a:t>
                      </a:r>
                      <a:endParaRPr kumimoji="0" lang="lv-LV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12000(2x)</a:t>
                      </a:r>
                      <a:endParaRPr kumimoji="0" lang="lv-LV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2PAN+4SP</a:t>
                      </a:r>
                      <a:endParaRPr kumimoji="0" lang="lv-LV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6.5 </a:t>
                      </a:r>
                      <a:r>
                        <a:rPr kumimoji="0" lang="lv-LV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мкм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16</a:t>
                      </a:r>
                      <a:endParaRPr kumimoji="0" lang="lv-LV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64</a:t>
                      </a:r>
                      <a:endParaRPr kumimoji="0" lang="lv-LV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ADS40 II</a:t>
                      </a:r>
                      <a:endParaRPr kumimoji="0" lang="lv-LV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12000(2x)</a:t>
                      </a:r>
                      <a:endParaRPr kumimoji="0" lang="lv-LV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4PAN+8SP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(</a:t>
                      </a: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SH52)</a:t>
                      </a:r>
                      <a:endParaRPr kumimoji="0" lang="lv-LV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6.5 </a:t>
                      </a:r>
                      <a:r>
                        <a:rPr kumimoji="0" lang="lv-LV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мкм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16</a:t>
                      </a:r>
                      <a:endParaRPr kumimoji="0" lang="lv-LV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64</a:t>
                      </a:r>
                      <a:endParaRPr kumimoji="0" lang="lv-LV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147" name="Text Box 67"/>
          <p:cNvSpPr txBox="1">
            <a:spLocks noChangeArrowheads="1"/>
          </p:cNvSpPr>
          <p:nvPr/>
        </p:nvSpPr>
        <p:spPr bwMode="auto">
          <a:xfrm>
            <a:off x="395288" y="3460750"/>
            <a:ext cx="8137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Жақсартылған </a:t>
            </a:r>
            <a:r>
              <a:rPr lang="en-GB">
                <a:latin typeface="Times New Roman" pitchFamily="18" charset="0"/>
                <a:cs typeface="Times New Roman" pitchFamily="18" charset="0"/>
              </a:rPr>
              <a:t>ADS40 II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: 	- сызықтардың саны көбейді (12) </a:t>
            </a:r>
            <a:r>
              <a:rPr lang="lv-LV">
                <a:latin typeface="Times New Roman" pitchFamily="18" charset="0"/>
                <a:cs typeface="Times New Roman" pitchFamily="18" charset="0"/>
              </a:rPr>
              <a:t>ПЗС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			- сезімталдық көбейді </a:t>
            </a:r>
            <a:r>
              <a:rPr lang="lv-LV">
                <a:latin typeface="Times New Roman" pitchFamily="18" charset="0"/>
                <a:cs typeface="Times New Roman" pitchFamily="18" charset="0"/>
              </a:rPr>
              <a:t>ПЗС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GB">
                <a:latin typeface="Times New Roman" pitchFamily="18" charset="0"/>
                <a:cs typeface="Times New Roman" pitchFamily="18" charset="0"/>
              </a:rPr>
              <a:t>x SH40)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			- электроникасы жақсартылды </a:t>
            </a:r>
            <a:r>
              <a:rPr lang="en-GB">
                <a:latin typeface="Times New Roman" pitchFamily="18" charset="0"/>
                <a:cs typeface="Times New Roman" pitchFamily="18" charset="0"/>
              </a:rPr>
              <a:t>(S/N ratio)</a:t>
            </a:r>
            <a:endParaRPr lang="lv-LV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lv-LV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Сандық іріформатты фотограмметриялық камерлар.</a:t>
            </a:r>
            <a:br>
              <a:rPr lang="ru-RU" sz="2400" b="1">
                <a:latin typeface="Times New Roman" pitchFamily="18" charset="0"/>
                <a:cs typeface="Times New Roman" pitchFamily="18" charset="0"/>
              </a:rPr>
            </a:br>
            <a:r>
              <a:rPr lang="ru-RU" sz="2400" b="1">
                <a:latin typeface="Times New Roman" pitchFamily="18" charset="0"/>
                <a:cs typeface="Times New Roman" pitchFamily="18" charset="0"/>
              </a:rPr>
              <a:t>Матрицалық (жиектемелі) түрдегі камералар </a:t>
            </a:r>
            <a:br>
              <a:rPr lang="ru-RU" sz="2400" b="1">
                <a:latin typeface="Times New Roman" pitchFamily="18" charset="0"/>
                <a:cs typeface="Times New Roman" pitchFamily="18" charset="0"/>
              </a:rPr>
            </a:br>
            <a:r>
              <a:rPr lang="lv-LV" sz="2400" b="1">
                <a:latin typeface="Times New Roman" pitchFamily="18" charset="0"/>
                <a:cs typeface="Times New Roman" pitchFamily="18" charset="0"/>
              </a:rPr>
              <a:t>ПЗС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2400" b="1">
                <a:latin typeface="Times New Roman" pitchFamily="18" charset="0"/>
                <a:cs typeface="Times New Roman" pitchFamily="18" charset="0"/>
              </a:rPr>
              <a:t>DMC,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>
                <a:latin typeface="Times New Roman" pitchFamily="18" charset="0"/>
                <a:cs typeface="Times New Roman" pitchFamily="18" charset="0"/>
              </a:rPr>
              <a:t>UltraCam</a:t>
            </a:r>
            <a:endParaRPr lang="lv-LV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4076700"/>
            <a:ext cx="8229600" cy="863600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Жақсартылған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UltraCam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- </a:t>
            </a:r>
            <a:r>
              <a:rPr lang="lv-LV" sz="1800" dirty="0">
                <a:latin typeface="Times New Roman" pitchFamily="18" charset="0"/>
                <a:cs typeface="Times New Roman" pitchFamily="18" charset="0"/>
              </a:rPr>
              <a:t>ПЗС</a:t>
            </a:r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 көлемі үлкейді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		- 3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Gbit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/sec</a:t>
            </a:r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 деректер жазбасының жылдамдығы көбейді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/>
              <a:t>			</a:t>
            </a:r>
            <a:endParaRPr lang="lv-LV" sz="1800" b="1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lv-LV" sz="1800" dirty="0"/>
          </a:p>
        </p:txBody>
      </p:sp>
      <p:graphicFrame>
        <p:nvGraphicFramePr>
          <p:cNvPr id="48258" name="Group 130"/>
          <p:cNvGraphicFramePr>
            <a:graphicFrameLocks noGrp="1"/>
          </p:cNvGraphicFramePr>
          <p:nvPr/>
        </p:nvGraphicFramePr>
        <p:xfrm>
          <a:off x="179388" y="1268413"/>
          <a:ext cx="8783637" cy="26630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8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Сурет форматы</a:t>
                      </a:r>
                      <a:endParaRPr kumimoji="0" lang="lv-LV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lv-LV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ПЗС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lv-LV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пикселя</a:t>
                      </a:r>
                      <a:endParaRPr kumimoji="0" lang="lv-LV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</a:t>
                      </a:r>
                      <a:endParaRPr kumimoji="0" lang="lv-LV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DMC</a:t>
                      </a:r>
                      <a:endParaRPr kumimoji="0" lang="lv-LV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13824x7680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7000x4000 4Pan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3k * 2k RGB</a:t>
                      </a:r>
                      <a:endParaRPr kumimoji="0" lang="lv-LV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4PAN+4SP</a:t>
                      </a:r>
                      <a:endParaRPr kumimoji="0" lang="lv-LV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kumimoji="0" lang="lv-LV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µm</a:t>
                      </a:r>
                      <a:endParaRPr kumimoji="0" lang="lv-LV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lv-LV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UltraCam D</a:t>
                      </a:r>
                      <a:endParaRPr kumimoji="0" lang="lv-LV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11500x7500</a:t>
                      </a:r>
                      <a:endParaRPr kumimoji="0" lang="lv-LV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3680x2400 RGB</a:t>
                      </a:r>
                      <a:endParaRPr kumimoji="0" lang="lv-LV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4PAN+4SP</a:t>
                      </a:r>
                      <a:endParaRPr kumimoji="0" lang="lv-LV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kumimoji="0" lang="lv-LV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µm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lv-LV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x 37</a:t>
                      </a:r>
                      <a:endParaRPr kumimoji="0" lang="lv-LV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UltraCam X</a:t>
                      </a:r>
                      <a:endParaRPr kumimoji="0" lang="lv-LV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14430x9420</a:t>
                      </a:r>
                      <a:endParaRPr kumimoji="0" lang="lv-LV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lv-LV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1:3 pan-to-color</a:t>
                      </a:r>
                      <a:endParaRPr kumimoji="0" lang="lv-LV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9PAN+4SP</a:t>
                      </a:r>
                      <a:endParaRPr kumimoji="0" lang="lv-LV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 </a:t>
                      </a:r>
                      <a:r>
                        <a:rPr kumimoji="0" lang="lv-LV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µm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8259" name="Picture 131" descr="large-forma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4797425"/>
            <a:ext cx="6985000" cy="1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4213" y="260350"/>
            <a:ext cx="7991475" cy="8826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іріформатты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камералар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үрдістері</a:t>
            </a:r>
            <a:endParaRPr lang="lv-LV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268413"/>
            <a:ext cx="7993063" cy="4857750"/>
          </a:xfrm>
        </p:spPr>
        <p:txBody>
          <a:bodyPr/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Іріформатты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камералардың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қарқынының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төмендеуі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модификацияның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өткен версияларға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(ADS40 SH40 – ADS40 II SH52)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жаңарту енгізу мүмкіндігі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сипаттаманың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жақсаруы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dirty="0">
                <a:latin typeface="Times New Roman" pitchFamily="18" charset="0"/>
                <a:cs typeface="Times New Roman" pitchFamily="18" charset="0"/>
              </a:rPr>
              <a:t>ПЗС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сезімталдығының жоғарылауы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электрониканың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жақсару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algn="just"/>
            <a:r>
              <a:rPr lang="lv-LV" sz="2000" dirty="0">
                <a:latin typeface="Times New Roman" pitchFamily="18" charset="0"/>
                <a:cs typeface="Times New Roman" pitchFamily="18" charset="0"/>
              </a:rPr>
              <a:t>ПЗС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сызықтық түрдегі камераның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матрицалық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түрдегі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камераға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дамуның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жоғарылығы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GPS/IMU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инерциалды системалардың өлшеу дәлдігінің көбеюі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тура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геопозиционды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Direct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Georeferencing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технологиялардың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97" name="Film"/>
          <p:cNvSpPr>
            <a:spLocks noEditPoints="1" noChangeArrowheads="1"/>
          </p:cNvSpPr>
          <p:nvPr/>
        </p:nvSpPr>
        <p:spPr bwMode="auto">
          <a:xfrm>
            <a:off x="3995738" y="1412875"/>
            <a:ext cx="792162" cy="1079500"/>
          </a:xfrm>
          <a:custGeom>
            <a:avLst/>
            <a:gdLst>
              <a:gd name="T0" fmla="*/ 0 w 21600"/>
              <a:gd name="T1" fmla="*/ 0 h 21600"/>
              <a:gd name="T2" fmla="*/ 532726552 w 21600"/>
              <a:gd name="T3" fmla="*/ 0 h 21600"/>
              <a:gd name="T4" fmla="*/ 1065453104 w 21600"/>
              <a:gd name="T5" fmla="*/ 0 h 21600"/>
              <a:gd name="T6" fmla="*/ 1065453104 w 21600"/>
              <a:gd name="T7" fmla="*/ 1348125891 h 21600"/>
              <a:gd name="T8" fmla="*/ 1065453104 w 21600"/>
              <a:gd name="T9" fmla="*/ 2147483647 h 21600"/>
              <a:gd name="T10" fmla="*/ 532726552 w 21600"/>
              <a:gd name="T11" fmla="*/ 2147483647 h 21600"/>
              <a:gd name="T12" fmla="*/ 0 w 21600"/>
              <a:gd name="T13" fmla="*/ 2147483647 h 21600"/>
              <a:gd name="T14" fmla="*/ 0 w 21600"/>
              <a:gd name="T15" fmla="*/ 134812589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960 w 21600"/>
              <a:gd name="T25" fmla="*/ 8129 h 21600"/>
              <a:gd name="T26" fmla="*/ 17079 w 21600"/>
              <a:gd name="T27" fmla="*/ 1342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  <a:path w="21600" h="21600" extrusionOk="0">
                <a:moveTo>
                  <a:pt x="3014" y="21600"/>
                </a:moveTo>
                <a:lnTo>
                  <a:pt x="3014" y="0"/>
                </a:lnTo>
                <a:lnTo>
                  <a:pt x="0" y="0"/>
                </a:lnTo>
                <a:lnTo>
                  <a:pt x="0" y="21600"/>
                </a:lnTo>
                <a:lnTo>
                  <a:pt x="3014" y="21600"/>
                </a:lnTo>
                <a:close/>
              </a:path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18586" y="0"/>
                </a:lnTo>
                <a:lnTo>
                  <a:pt x="18586" y="21600"/>
                </a:lnTo>
                <a:lnTo>
                  <a:pt x="21600" y="21600"/>
                </a:lnTo>
                <a:close/>
              </a:path>
              <a:path w="21600" h="21600" extrusionOk="0">
                <a:moveTo>
                  <a:pt x="6028" y="6574"/>
                </a:moveTo>
                <a:lnTo>
                  <a:pt x="15572" y="6574"/>
                </a:lnTo>
                <a:lnTo>
                  <a:pt x="16074" y="6574"/>
                </a:lnTo>
                <a:lnTo>
                  <a:pt x="16326" y="6457"/>
                </a:lnTo>
                <a:lnTo>
                  <a:pt x="16577" y="6339"/>
                </a:lnTo>
                <a:lnTo>
                  <a:pt x="16828" y="6222"/>
                </a:lnTo>
                <a:lnTo>
                  <a:pt x="17079" y="6222"/>
                </a:lnTo>
                <a:lnTo>
                  <a:pt x="17330" y="5987"/>
                </a:lnTo>
                <a:lnTo>
                  <a:pt x="17330" y="5870"/>
                </a:lnTo>
                <a:lnTo>
                  <a:pt x="17581" y="5635"/>
                </a:lnTo>
                <a:lnTo>
                  <a:pt x="17581" y="1526"/>
                </a:lnTo>
                <a:lnTo>
                  <a:pt x="17330" y="1291"/>
                </a:lnTo>
                <a:lnTo>
                  <a:pt x="17330" y="1174"/>
                </a:lnTo>
                <a:lnTo>
                  <a:pt x="17079" y="1057"/>
                </a:lnTo>
                <a:lnTo>
                  <a:pt x="16828" y="939"/>
                </a:lnTo>
                <a:lnTo>
                  <a:pt x="16577" y="822"/>
                </a:lnTo>
                <a:lnTo>
                  <a:pt x="16326" y="704"/>
                </a:lnTo>
                <a:lnTo>
                  <a:pt x="16074" y="704"/>
                </a:lnTo>
                <a:lnTo>
                  <a:pt x="15572" y="587"/>
                </a:lnTo>
                <a:lnTo>
                  <a:pt x="6028" y="587"/>
                </a:lnTo>
                <a:lnTo>
                  <a:pt x="5526" y="704"/>
                </a:lnTo>
                <a:lnTo>
                  <a:pt x="5274" y="704"/>
                </a:lnTo>
                <a:lnTo>
                  <a:pt x="5023" y="822"/>
                </a:lnTo>
                <a:lnTo>
                  <a:pt x="4772" y="939"/>
                </a:lnTo>
                <a:lnTo>
                  <a:pt x="4521" y="1057"/>
                </a:lnTo>
                <a:lnTo>
                  <a:pt x="4270" y="1174"/>
                </a:lnTo>
                <a:lnTo>
                  <a:pt x="4270" y="1291"/>
                </a:lnTo>
                <a:lnTo>
                  <a:pt x="4019" y="1526"/>
                </a:lnTo>
                <a:lnTo>
                  <a:pt x="4019" y="5635"/>
                </a:lnTo>
                <a:lnTo>
                  <a:pt x="4270" y="5870"/>
                </a:lnTo>
                <a:lnTo>
                  <a:pt x="4270" y="5987"/>
                </a:lnTo>
                <a:lnTo>
                  <a:pt x="4521" y="6222"/>
                </a:lnTo>
                <a:lnTo>
                  <a:pt x="4772" y="6222"/>
                </a:lnTo>
                <a:lnTo>
                  <a:pt x="5023" y="6339"/>
                </a:lnTo>
                <a:lnTo>
                  <a:pt x="5274" y="6457"/>
                </a:lnTo>
                <a:lnTo>
                  <a:pt x="5526" y="6574"/>
                </a:lnTo>
                <a:lnTo>
                  <a:pt x="6028" y="6574"/>
                </a:lnTo>
                <a:close/>
              </a:path>
              <a:path w="21600" h="21600" extrusionOk="0">
                <a:moveTo>
                  <a:pt x="6028" y="13617"/>
                </a:moveTo>
                <a:lnTo>
                  <a:pt x="15572" y="13617"/>
                </a:lnTo>
                <a:lnTo>
                  <a:pt x="16074" y="13617"/>
                </a:lnTo>
                <a:lnTo>
                  <a:pt x="16326" y="13617"/>
                </a:lnTo>
                <a:lnTo>
                  <a:pt x="16577" y="13500"/>
                </a:lnTo>
                <a:lnTo>
                  <a:pt x="16828" y="13383"/>
                </a:lnTo>
                <a:lnTo>
                  <a:pt x="17079" y="13265"/>
                </a:lnTo>
                <a:lnTo>
                  <a:pt x="17330" y="13148"/>
                </a:lnTo>
                <a:lnTo>
                  <a:pt x="17330" y="12913"/>
                </a:lnTo>
                <a:lnTo>
                  <a:pt x="17581" y="12796"/>
                </a:lnTo>
                <a:lnTo>
                  <a:pt x="17581" y="8687"/>
                </a:lnTo>
                <a:lnTo>
                  <a:pt x="17330" y="8452"/>
                </a:lnTo>
                <a:lnTo>
                  <a:pt x="17330" y="8335"/>
                </a:lnTo>
                <a:lnTo>
                  <a:pt x="17079" y="8217"/>
                </a:lnTo>
                <a:lnTo>
                  <a:pt x="16828" y="7983"/>
                </a:lnTo>
                <a:lnTo>
                  <a:pt x="16577" y="7983"/>
                </a:lnTo>
                <a:lnTo>
                  <a:pt x="16326" y="7865"/>
                </a:lnTo>
                <a:lnTo>
                  <a:pt x="16074" y="7865"/>
                </a:lnTo>
                <a:lnTo>
                  <a:pt x="15572" y="7748"/>
                </a:lnTo>
                <a:lnTo>
                  <a:pt x="6028" y="7748"/>
                </a:lnTo>
                <a:lnTo>
                  <a:pt x="5526" y="7865"/>
                </a:lnTo>
                <a:lnTo>
                  <a:pt x="5274" y="7865"/>
                </a:lnTo>
                <a:lnTo>
                  <a:pt x="5023" y="7983"/>
                </a:lnTo>
                <a:lnTo>
                  <a:pt x="4772" y="7983"/>
                </a:lnTo>
                <a:lnTo>
                  <a:pt x="4521" y="8217"/>
                </a:lnTo>
                <a:lnTo>
                  <a:pt x="4270" y="8335"/>
                </a:lnTo>
                <a:lnTo>
                  <a:pt x="4270" y="8452"/>
                </a:lnTo>
                <a:lnTo>
                  <a:pt x="4019" y="8687"/>
                </a:lnTo>
                <a:lnTo>
                  <a:pt x="4019" y="12796"/>
                </a:lnTo>
                <a:lnTo>
                  <a:pt x="4270" y="12913"/>
                </a:lnTo>
                <a:lnTo>
                  <a:pt x="4270" y="13148"/>
                </a:lnTo>
                <a:lnTo>
                  <a:pt x="4521" y="13265"/>
                </a:lnTo>
                <a:lnTo>
                  <a:pt x="4772" y="13383"/>
                </a:lnTo>
                <a:lnTo>
                  <a:pt x="5023" y="13500"/>
                </a:lnTo>
                <a:lnTo>
                  <a:pt x="5274" y="13617"/>
                </a:lnTo>
                <a:lnTo>
                  <a:pt x="5526" y="13617"/>
                </a:lnTo>
                <a:lnTo>
                  <a:pt x="6028" y="13617"/>
                </a:lnTo>
                <a:close/>
              </a:path>
              <a:path w="21600" h="21600" extrusionOk="0">
                <a:moveTo>
                  <a:pt x="6028" y="20778"/>
                </a:moveTo>
                <a:lnTo>
                  <a:pt x="15572" y="20778"/>
                </a:lnTo>
                <a:lnTo>
                  <a:pt x="16074" y="20778"/>
                </a:lnTo>
                <a:lnTo>
                  <a:pt x="16326" y="20661"/>
                </a:lnTo>
                <a:lnTo>
                  <a:pt x="16577" y="20661"/>
                </a:lnTo>
                <a:lnTo>
                  <a:pt x="16828" y="20543"/>
                </a:lnTo>
                <a:lnTo>
                  <a:pt x="17079" y="20426"/>
                </a:lnTo>
                <a:lnTo>
                  <a:pt x="17330" y="20309"/>
                </a:lnTo>
                <a:lnTo>
                  <a:pt x="17330" y="20074"/>
                </a:lnTo>
                <a:lnTo>
                  <a:pt x="17581" y="19957"/>
                </a:lnTo>
                <a:lnTo>
                  <a:pt x="17581" y="15730"/>
                </a:lnTo>
                <a:lnTo>
                  <a:pt x="17330" y="15613"/>
                </a:lnTo>
                <a:lnTo>
                  <a:pt x="17330" y="15378"/>
                </a:lnTo>
                <a:lnTo>
                  <a:pt x="17079" y="15378"/>
                </a:lnTo>
                <a:lnTo>
                  <a:pt x="16828" y="15143"/>
                </a:lnTo>
                <a:lnTo>
                  <a:pt x="16577" y="15026"/>
                </a:lnTo>
                <a:lnTo>
                  <a:pt x="16326" y="15026"/>
                </a:lnTo>
                <a:lnTo>
                  <a:pt x="16074" y="15026"/>
                </a:lnTo>
                <a:lnTo>
                  <a:pt x="15572" y="14909"/>
                </a:lnTo>
                <a:lnTo>
                  <a:pt x="6028" y="14909"/>
                </a:lnTo>
                <a:lnTo>
                  <a:pt x="5526" y="15026"/>
                </a:lnTo>
                <a:lnTo>
                  <a:pt x="5274" y="15026"/>
                </a:lnTo>
                <a:lnTo>
                  <a:pt x="5023" y="15026"/>
                </a:lnTo>
                <a:lnTo>
                  <a:pt x="4772" y="15143"/>
                </a:lnTo>
                <a:lnTo>
                  <a:pt x="4521" y="15378"/>
                </a:lnTo>
                <a:lnTo>
                  <a:pt x="4270" y="15378"/>
                </a:lnTo>
                <a:lnTo>
                  <a:pt x="4270" y="15613"/>
                </a:lnTo>
                <a:lnTo>
                  <a:pt x="4019" y="15730"/>
                </a:lnTo>
                <a:lnTo>
                  <a:pt x="4019" y="19957"/>
                </a:lnTo>
                <a:lnTo>
                  <a:pt x="4270" y="20074"/>
                </a:lnTo>
                <a:lnTo>
                  <a:pt x="4270" y="20309"/>
                </a:lnTo>
                <a:lnTo>
                  <a:pt x="4521" y="20426"/>
                </a:lnTo>
                <a:lnTo>
                  <a:pt x="4772" y="20543"/>
                </a:lnTo>
                <a:lnTo>
                  <a:pt x="5023" y="20661"/>
                </a:lnTo>
                <a:lnTo>
                  <a:pt x="5274" y="20661"/>
                </a:lnTo>
                <a:lnTo>
                  <a:pt x="5526" y="20778"/>
                </a:lnTo>
                <a:lnTo>
                  <a:pt x="6028" y="20778"/>
                </a:lnTo>
                <a:close/>
              </a:path>
              <a:path w="21600" h="21600" extrusionOk="0">
                <a:moveTo>
                  <a:pt x="753" y="1291"/>
                </a:moveTo>
                <a:lnTo>
                  <a:pt x="2260" y="1291"/>
                </a:lnTo>
                <a:lnTo>
                  <a:pt x="2260" y="235"/>
                </a:lnTo>
                <a:lnTo>
                  <a:pt x="753" y="235"/>
                </a:lnTo>
                <a:lnTo>
                  <a:pt x="753" y="1291"/>
                </a:lnTo>
                <a:close/>
              </a:path>
              <a:path w="21600" h="21600" extrusionOk="0">
                <a:moveTo>
                  <a:pt x="753" y="2700"/>
                </a:moveTo>
                <a:lnTo>
                  <a:pt x="2260" y="2700"/>
                </a:lnTo>
                <a:lnTo>
                  <a:pt x="2260" y="1643"/>
                </a:lnTo>
                <a:lnTo>
                  <a:pt x="753" y="1643"/>
                </a:lnTo>
                <a:lnTo>
                  <a:pt x="753" y="2700"/>
                </a:lnTo>
                <a:close/>
              </a:path>
              <a:path w="21600" h="21600" extrusionOk="0">
                <a:moveTo>
                  <a:pt x="753" y="4109"/>
                </a:moveTo>
                <a:lnTo>
                  <a:pt x="2260" y="4109"/>
                </a:lnTo>
                <a:lnTo>
                  <a:pt x="2260" y="3052"/>
                </a:lnTo>
                <a:lnTo>
                  <a:pt x="753" y="3052"/>
                </a:lnTo>
                <a:lnTo>
                  <a:pt x="753" y="4109"/>
                </a:lnTo>
                <a:close/>
              </a:path>
              <a:path w="21600" h="21600" extrusionOk="0">
                <a:moveTo>
                  <a:pt x="753" y="5517"/>
                </a:moveTo>
                <a:lnTo>
                  <a:pt x="2260" y="5517"/>
                </a:lnTo>
                <a:lnTo>
                  <a:pt x="2260" y="4461"/>
                </a:lnTo>
                <a:lnTo>
                  <a:pt x="753" y="4461"/>
                </a:lnTo>
                <a:lnTo>
                  <a:pt x="753" y="5517"/>
                </a:lnTo>
                <a:close/>
              </a:path>
              <a:path w="21600" h="21600" extrusionOk="0">
                <a:moveTo>
                  <a:pt x="753" y="6926"/>
                </a:moveTo>
                <a:lnTo>
                  <a:pt x="2260" y="6926"/>
                </a:lnTo>
                <a:lnTo>
                  <a:pt x="2260" y="5870"/>
                </a:lnTo>
                <a:lnTo>
                  <a:pt x="753" y="5870"/>
                </a:lnTo>
                <a:lnTo>
                  <a:pt x="753" y="6926"/>
                </a:lnTo>
                <a:close/>
              </a:path>
              <a:path w="21600" h="21600" extrusionOk="0">
                <a:moveTo>
                  <a:pt x="753" y="8335"/>
                </a:moveTo>
                <a:lnTo>
                  <a:pt x="2260" y="8335"/>
                </a:lnTo>
                <a:lnTo>
                  <a:pt x="2260" y="7278"/>
                </a:lnTo>
                <a:lnTo>
                  <a:pt x="753" y="7278"/>
                </a:lnTo>
                <a:lnTo>
                  <a:pt x="753" y="8335"/>
                </a:lnTo>
                <a:close/>
              </a:path>
              <a:path w="21600" h="21600" extrusionOk="0">
                <a:moveTo>
                  <a:pt x="753" y="9743"/>
                </a:moveTo>
                <a:lnTo>
                  <a:pt x="2260" y="9743"/>
                </a:lnTo>
                <a:lnTo>
                  <a:pt x="2260" y="8687"/>
                </a:lnTo>
                <a:lnTo>
                  <a:pt x="753" y="8687"/>
                </a:lnTo>
                <a:lnTo>
                  <a:pt x="753" y="9743"/>
                </a:lnTo>
                <a:close/>
              </a:path>
              <a:path w="21600" h="21600" extrusionOk="0">
                <a:moveTo>
                  <a:pt x="753" y="11152"/>
                </a:moveTo>
                <a:lnTo>
                  <a:pt x="2260" y="11152"/>
                </a:lnTo>
                <a:lnTo>
                  <a:pt x="2260" y="10096"/>
                </a:lnTo>
                <a:lnTo>
                  <a:pt x="753" y="10096"/>
                </a:lnTo>
                <a:lnTo>
                  <a:pt x="753" y="11152"/>
                </a:lnTo>
                <a:close/>
              </a:path>
              <a:path w="21600" h="21600" extrusionOk="0">
                <a:moveTo>
                  <a:pt x="753" y="12561"/>
                </a:moveTo>
                <a:lnTo>
                  <a:pt x="2260" y="12561"/>
                </a:lnTo>
                <a:lnTo>
                  <a:pt x="2260" y="11504"/>
                </a:lnTo>
                <a:lnTo>
                  <a:pt x="753" y="11504"/>
                </a:lnTo>
                <a:lnTo>
                  <a:pt x="753" y="12561"/>
                </a:lnTo>
                <a:close/>
              </a:path>
              <a:path w="21600" h="21600" extrusionOk="0">
                <a:moveTo>
                  <a:pt x="753" y="13970"/>
                </a:moveTo>
                <a:lnTo>
                  <a:pt x="2260" y="13970"/>
                </a:lnTo>
                <a:lnTo>
                  <a:pt x="2260" y="12913"/>
                </a:lnTo>
                <a:lnTo>
                  <a:pt x="753" y="12913"/>
                </a:lnTo>
                <a:lnTo>
                  <a:pt x="753" y="13970"/>
                </a:lnTo>
                <a:close/>
              </a:path>
              <a:path w="21600" h="21600" extrusionOk="0">
                <a:moveTo>
                  <a:pt x="753" y="15378"/>
                </a:moveTo>
                <a:lnTo>
                  <a:pt x="2260" y="15378"/>
                </a:lnTo>
                <a:lnTo>
                  <a:pt x="2260" y="14322"/>
                </a:lnTo>
                <a:lnTo>
                  <a:pt x="753" y="14322"/>
                </a:lnTo>
                <a:lnTo>
                  <a:pt x="753" y="15378"/>
                </a:lnTo>
                <a:close/>
              </a:path>
              <a:path w="21600" h="21600" extrusionOk="0">
                <a:moveTo>
                  <a:pt x="753" y="16787"/>
                </a:moveTo>
                <a:lnTo>
                  <a:pt x="2260" y="16787"/>
                </a:lnTo>
                <a:lnTo>
                  <a:pt x="2260" y="15730"/>
                </a:lnTo>
                <a:lnTo>
                  <a:pt x="753" y="15730"/>
                </a:lnTo>
                <a:lnTo>
                  <a:pt x="753" y="16787"/>
                </a:lnTo>
                <a:close/>
              </a:path>
              <a:path w="21600" h="21600" extrusionOk="0">
                <a:moveTo>
                  <a:pt x="753" y="18196"/>
                </a:moveTo>
                <a:lnTo>
                  <a:pt x="2260" y="18196"/>
                </a:lnTo>
                <a:lnTo>
                  <a:pt x="2260" y="17139"/>
                </a:lnTo>
                <a:lnTo>
                  <a:pt x="753" y="17139"/>
                </a:lnTo>
                <a:lnTo>
                  <a:pt x="753" y="18196"/>
                </a:lnTo>
                <a:close/>
              </a:path>
              <a:path w="21600" h="21600" extrusionOk="0">
                <a:moveTo>
                  <a:pt x="753" y="19604"/>
                </a:moveTo>
                <a:lnTo>
                  <a:pt x="2260" y="19604"/>
                </a:lnTo>
                <a:lnTo>
                  <a:pt x="2260" y="18548"/>
                </a:lnTo>
                <a:lnTo>
                  <a:pt x="753" y="18548"/>
                </a:lnTo>
                <a:lnTo>
                  <a:pt x="753" y="19604"/>
                </a:lnTo>
                <a:close/>
              </a:path>
              <a:path w="21600" h="21600" extrusionOk="0">
                <a:moveTo>
                  <a:pt x="753" y="21013"/>
                </a:moveTo>
                <a:lnTo>
                  <a:pt x="2260" y="21013"/>
                </a:lnTo>
                <a:lnTo>
                  <a:pt x="2260" y="19957"/>
                </a:lnTo>
                <a:lnTo>
                  <a:pt x="753" y="19957"/>
                </a:lnTo>
                <a:lnTo>
                  <a:pt x="753" y="21013"/>
                </a:lnTo>
                <a:close/>
              </a:path>
              <a:path w="21600" h="21600" extrusionOk="0">
                <a:moveTo>
                  <a:pt x="19340" y="1409"/>
                </a:moveTo>
                <a:lnTo>
                  <a:pt x="20595" y="1409"/>
                </a:lnTo>
                <a:lnTo>
                  <a:pt x="20595" y="352"/>
                </a:lnTo>
                <a:lnTo>
                  <a:pt x="19340" y="352"/>
                </a:lnTo>
                <a:lnTo>
                  <a:pt x="19340" y="1409"/>
                </a:lnTo>
                <a:close/>
              </a:path>
              <a:path w="21600" h="21600" extrusionOk="0">
                <a:moveTo>
                  <a:pt x="19340" y="2700"/>
                </a:moveTo>
                <a:lnTo>
                  <a:pt x="20595" y="2700"/>
                </a:lnTo>
                <a:lnTo>
                  <a:pt x="20595" y="1643"/>
                </a:lnTo>
                <a:lnTo>
                  <a:pt x="19340" y="1643"/>
                </a:lnTo>
                <a:lnTo>
                  <a:pt x="19340" y="2700"/>
                </a:lnTo>
                <a:close/>
              </a:path>
              <a:path w="21600" h="21600" extrusionOk="0">
                <a:moveTo>
                  <a:pt x="19340" y="4109"/>
                </a:moveTo>
                <a:lnTo>
                  <a:pt x="20595" y="4109"/>
                </a:lnTo>
                <a:lnTo>
                  <a:pt x="20595" y="3052"/>
                </a:lnTo>
                <a:lnTo>
                  <a:pt x="19340" y="3052"/>
                </a:lnTo>
                <a:lnTo>
                  <a:pt x="19340" y="4109"/>
                </a:lnTo>
                <a:close/>
              </a:path>
              <a:path w="21600" h="21600" extrusionOk="0">
                <a:moveTo>
                  <a:pt x="19340" y="5517"/>
                </a:moveTo>
                <a:lnTo>
                  <a:pt x="20595" y="5517"/>
                </a:lnTo>
                <a:lnTo>
                  <a:pt x="20595" y="4461"/>
                </a:lnTo>
                <a:lnTo>
                  <a:pt x="19340" y="4461"/>
                </a:lnTo>
                <a:lnTo>
                  <a:pt x="19340" y="5517"/>
                </a:lnTo>
                <a:close/>
              </a:path>
              <a:path w="21600" h="21600" extrusionOk="0">
                <a:moveTo>
                  <a:pt x="19340" y="6926"/>
                </a:moveTo>
                <a:lnTo>
                  <a:pt x="20595" y="6926"/>
                </a:lnTo>
                <a:lnTo>
                  <a:pt x="20595" y="5870"/>
                </a:lnTo>
                <a:lnTo>
                  <a:pt x="19340" y="5870"/>
                </a:lnTo>
                <a:lnTo>
                  <a:pt x="19340" y="6926"/>
                </a:lnTo>
                <a:close/>
              </a:path>
              <a:path w="21600" h="21600" extrusionOk="0">
                <a:moveTo>
                  <a:pt x="19340" y="8335"/>
                </a:moveTo>
                <a:lnTo>
                  <a:pt x="20595" y="8335"/>
                </a:lnTo>
                <a:lnTo>
                  <a:pt x="20595" y="7278"/>
                </a:lnTo>
                <a:lnTo>
                  <a:pt x="19340" y="7278"/>
                </a:lnTo>
                <a:lnTo>
                  <a:pt x="19340" y="8335"/>
                </a:lnTo>
                <a:close/>
              </a:path>
              <a:path w="21600" h="21600" extrusionOk="0">
                <a:moveTo>
                  <a:pt x="19340" y="9743"/>
                </a:moveTo>
                <a:lnTo>
                  <a:pt x="20595" y="9743"/>
                </a:lnTo>
                <a:lnTo>
                  <a:pt x="20595" y="8687"/>
                </a:lnTo>
                <a:lnTo>
                  <a:pt x="19340" y="8687"/>
                </a:lnTo>
                <a:lnTo>
                  <a:pt x="19340" y="9743"/>
                </a:lnTo>
                <a:close/>
              </a:path>
              <a:path w="21600" h="21600" extrusionOk="0">
                <a:moveTo>
                  <a:pt x="19340" y="11152"/>
                </a:moveTo>
                <a:lnTo>
                  <a:pt x="20595" y="11152"/>
                </a:lnTo>
                <a:lnTo>
                  <a:pt x="20595" y="10096"/>
                </a:lnTo>
                <a:lnTo>
                  <a:pt x="19340" y="10096"/>
                </a:lnTo>
                <a:lnTo>
                  <a:pt x="19340" y="11152"/>
                </a:lnTo>
                <a:close/>
              </a:path>
              <a:path w="21600" h="21600" extrusionOk="0">
                <a:moveTo>
                  <a:pt x="19340" y="12561"/>
                </a:moveTo>
                <a:lnTo>
                  <a:pt x="20595" y="12561"/>
                </a:lnTo>
                <a:lnTo>
                  <a:pt x="20595" y="11504"/>
                </a:lnTo>
                <a:lnTo>
                  <a:pt x="19340" y="11504"/>
                </a:lnTo>
                <a:lnTo>
                  <a:pt x="19340" y="12561"/>
                </a:lnTo>
                <a:close/>
              </a:path>
              <a:path w="21600" h="21600" extrusionOk="0">
                <a:moveTo>
                  <a:pt x="19340" y="13970"/>
                </a:moveTo>
                <a:lnTo>
                  <a:pt x="20595" y="13970"/>
                </a:lnTo>
                <a:lnTo>
                  <a:pt x="20595" y="12913"/>
                </a:lnTo>
                <a:lnTo>
                  <a:pt x="19340" y="12913"/>
                </a:lnTo>
                <a:lnTo>
                  <a:pt x="19340" y="13970"/>
                </a:lnTo>
                <a:close/>
              </a:path>
              <a:path w="21600" h="21600" extrusionOk="0">
                <a:moveTo>
                  <a:pt x="19340" y="15378"/>
                </a:moveTo>
                <a:lnTo>
                  <a:pt x="20595" y="15378"/>
                </a:lnTo>
                <a:lnTo>
                  <a:pt x="20595" y="14322"/>
                </a:lnTo>
                <a:lnTo>
                  <a:pt x="19340" y="14322"/>
                </a:lnTo>
                <a:lnTo>
                  <a:pt x="19340" y="15378"/>
                </a:lnTo>
                <a:close/>
              </a:path>
              <a:path w="21600" h="21600" extrusionOk="0">
                <a:moveTo>
                  <a:pt x="19340" y="16787"/>
                </a:moveTo>
                <a:lnTo>
                  <a:pt x="20595" y="16787"/>
                </a:lnTo>
                <a:lnTo>
                  <a:pt x="20595" y="15730"/>
                </a:lnTo>
                <a:lnTo>
                  <a:pt x="19340" y="15730"/>
                </a:lnTo>
                <a:lnTo>
                  <a:pt x="19340" y="16787"/>
                </a:lnTo>
                <a:close/>
              </a:path>
              <a:path w="21600" h="21600" extrusionOk="0">
                <a:moveTo>
                  <a:pt x="19340" y="18196"/>
                </a:moveTo>
                <a:lnTo>
                  <a:pt x="20595" y="18196"/>
                </a:lnTo>
                <a:lnTo>
                  <a:pt x="20595" y="17139"/>
                </a:lnTo>
                <a:lnTo>
                  <a:pt x="19340" y="17139"/>
                </a:lnTo>
                <a:lnTo>
                  <a:pt x="19340" y="18196"/>
                </a:lnTo>
                <a:close/>
              </a:path>
              <a:path w="21600" h="21600" extrusionOk="0">
                <a:moveTo>
                  <a:pt x="19340" y="19604"/>
                </a:moveTo>
                <a:lnTo>
                  <a:pt x="20595" y="19604"/>
                </a:lnTo>
                <a:lnTo>
                  <a:pt x="20595" y="18548"/>
                </a:lnTo>
                <a:lnTo>
                  <a:pt x="19340" y="18548"/>
                </a:lnTo>
                <a:lnTo>
                  <a:pt x="19340" y="19604"/>
                </a:lnTo>
                <a:close/>
              </a:path>
              <a:path w="21600" h="21600" extrusionOk="0">
                <a:moveTo>
                  <a:pt x="19340" y="21013"/>
                </a:moveTo>
                <a:lnTo>
                  <a:pt x="20595" y="21013"/>
                </a:lnTo>
                <a:lnTo>
                  <a:pt x="20595" y="19957"/>
                </a:lnTo>
                <a:lnTo>
                  <a:pt x="19340" y="19957"/>
                </a:lnTo>
                <a:lnTo>
                  <a:pt x="19340" y="21013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8400" name="Webpage"/>
          <p:cNvSpPr>
            <a:spLocks noEditPoints="1" noChangeArrowheads="1"/>
          </p:cNvSpPr>
          <p:nvPr/>
        </p:nvSpPr>
        <p:spPr bwMode="auto">
          <a:xfrm>
            <a:off x="250825" y="3284538"/>
            <a:ext cx="1081088" cy="1368425"/>
          </a:xfrm>
          <a:custGeom>
            <a:avLst/>
            <a:gdLst>
              <a:gd name="T0" fmla="*/ 650335659 w 21600"/>
              <a:gd name="T1" fmla="*/ 2147483647 h 21600"/>
              <a:gd name="T2" fmla="*/ 0 w 21600"/>
              <a:gd name="T3" fmla="*/ 2147483647 h 21600"/>
              <a:gd name="T4" fmla="*/ 2147483647 w 21600"/>
              <a:gd name="T5" fmla="*/ 0 h 21600"/>
              <a:gd name="T6" fmla="*/ 0 w 21600"/>
              <a:gd name="T7" fmla="*/ 0 h 21600"/>
              <a:gd name="T8" fmla="*/ 1354083452 w 21600"/>
              <a:gd name="T9" fmla="*/ 0 h 21600"/>
              <a:gd name="T10" fmla="*/ 2147483647 w 21600"/>
              <a:gd name="T11" fmla="*/ 0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354083452 w 21600"/>
              <a:gd name="T17" fmla="*/ 2147483647 h 21600"/>
              <a:gd name="T18" fmla="*/ 0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1955 w 21600"/>
              <a:gd name="T31" fmla="*/ 12829 h 21600"/>
              <a:gd name="T32" fmla="*/ 19814 w 21600"/>
              <a:gd name="T33" fmla="*/ 2074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9184" y="949"/>
                </a:moveTo>
                <a:lnTo>
                  <a:pt x="9758" y="1309"/>
                </a:lnTo>
                <a:lnTo>
                  <a:pt x="11544" y="1292"/>
                </a:lnTo>
                <a:lnTo>
                  <a:pt x="12437" y="1292"/>
                </a:lnTo>
                <a:lnTo>
                  <a:pt x="13414" y="1161"/>
                </a:lnTo>
                <a:lnTo>
                  <a:pt x="13648" y="1243"/>
                </a:lnTo>
                <a:lnTo>
                  <a:pt x="13542" y="1390"/>
                </a:lnTo>
                <a:lnTo>
                  <a:pt x="13967" y="1849"/>
                </a:lnTo>
                <a:lnTo>
                  <a:pt x="14562" y="2520"/>
                </a:lnTo>
                <a:lnTo>
                  <a:pt x="14669" y="3223"/>
                </a:lnTo>
                <a:lnTo>
                  <a:pt x="14796" y="3518"/>
                </a:lnTo>
                <a:lnTo>
                  <a:pt x="15264" y="3665"/>
                </a:lnTo>
                <a:lnTo>
                  <a:pt x="15753" y="3518"/>
                </a:lnTo>
                <a:lnTo>
                  <a:pt x="15902" y="2978"/>
                </a:lnTo>
                <a:lnTo>
                  <a:pt x="16008" y="2323"/>
                </a:lnTo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5591" y="10620"/>
                </a:moveTo>
                <a:lnTo>
                  <a:pt x="6122" y="10996"/>
                </a:lnTo>
                <a:lnTo>
                  <a:pt x="6696" y="11340"/>
                </a:lnTo>
                <a:lnTo>
                  <a:pt x="7313" y="11618"/>
                </a:lnTo>
                <a:lnTo>
                  <a:pt x="7972" y="11863"/>
                </a:lnTo>
                <a:lnTo>
                  <a:pt x="8652" y="12060"/>
                </a:lnTo>
                <a:lnTo>
                  <a:pt x="9396" y="12190"/>
                </a:lnTo>
                <a:lnTo>
                  <a:pt x="10119" y="12272"/>
                </a:lnTo>
                <a:lnTo>
                  <a:pt x="10906" y="12305"/>
                </a:lnTo>
                <a:lnTo>
                  <a:pt x="11650" y="12272"/>
                </a:lnTo>
                <a:lnTo>
                  <a:pt x="12373" y="12190"/>
                </a:lnTo>
                <a:lnTo>
                  <a:pt x="13117" y="12060"/>
                </a:lnTo>
                <a:lnTo>
                  <a:pt x="13797" y="11863"/>
                </a:lnTo>
                <a:lnTo>
                  <a:pt x="14456" y="11618"/>
                </a:lnTo>
                <a:lnTo>
                  <a:pt x="15073" y="11340"/>
                </a:lnTo>
                <a:lnTo>
                  <a:pt x="15647" y="11029"/>
                </a:lnTo>
                <a:lnTo>
                  <a:pt x="16178" y="10652"/>
                </a:lnTo>
                <a:lnTo>
                  <a:pt x="16667" y="10243"/>
                </a:lnTo>
                <a:lnTo>
                  <a:pt x="17071" y="9801"/>
                </a:lnTo>
                <a:lnTo>
                  <a:pt x="17475" y="9327"/>
                </a:lnTo>
                <a:lnTo>
                  <a:pt x="17815" y="8820"/>
                </a:lnTo>
                <a:lnTo>
                  <a:pt x="18049" y="8296"/>
                </a:lnTo>
                <a:lnTo>
                  <a:pt x="18262" y="7723"/>
                </a:lnTo>
                <a:lnTo>
                  <a:pt x="18347" y="7134"/>
                </a:lnTo>
                <a:lnTo>
                  <a:pt x="18389" y="6561"/>
                </a:lnTo>
                <a:lnTo>
                  <a:pt x="18347" y="5956"/>
                </a:lnTo>
                <a:lnTo>
                  <a:pt x="18262" y="5400"/>
                </a:lnTo>
                <a:lnTo>
                  <a:pt x="18049" y="4827"/>
                </a:lnTo>
                <a:lnTo>
                  <a:pt x="17815" y="4303"/>
                </a:lnTo>
                <a:lnTo>
                  <a:pt x="17475" y="3796"/>
                </a:lnTo>
                <a:lnTo>
                  <a:pt x="17114" y="3321"/>
                </a:lnTo>
                <a:lnTo>
                  <a:pt x="16710" y="2880"/>
                </a:lnTo>
                <a:lnTo>
                  <a:pt x="16221" y="2470"/>
                </a:lnTo>
                <a:lnTo>
                  <a:pt x="15689" y="2094"/>
                </a:lnTo>
                <a:lnTo>
                  <a:pt x="15115" y="1750"/>
                </a:lnTo>
                <a:lnTo>
                  <a:pt x="14499" y="1472"/>
                </a:lnTo>
                <a:lnTo>
                  <a:pt x="13797" y="1227"/>
                </a:lnTo>
                <a:lnTo>
                  <a:pt x="13117" y="1030"/>
                </a:lnTo>
                <a:lnTo>
                  <a:pt x="12415" y="883"/>
                </a:lnTo>
                <a:lnTo>
                  <a:pt x="11650" y="818"/>
                </a:lnTo>
                <a:lnTo>
                  <a:pt x="10906" y="785"/>
                </a:lnTo>
                <a:lnTo>
                  <a:pt x="10119" y="818"/>
                </a:lnTo>
                <a:lnTo>
                  <a:pt x="9396" y="883"/>
                </a:lnTo>
                <a:lnTo>
                  <a:pt x="8652" y="1030"/>
                </a:lnTo>
                <a:lnTo>
                  <a:pt x="8014" y="1227"/>
                </a:lnTo>
                <a:lnTo>
                  <a:pt x="7355" y="1440"/>
                </a:lnTo>
                <a:lnTo>
                  <a:pt x="6739" y="1750"/>
                </a:lnTo>
                <a:lnTo>
                  <a:pt x="6122" y="2061"/>
                </a:lnTo>
                <a:lnTo>
                  <a:pt x="5591" y="2438"/>
                </a:lnTo>
                <a:lnTo>
                  <a:pt x="5102" y="2847"/>
                </a:lnTo>
                <a:lnTo>
                  <a:pt x="4698" y="3289"/>
                </a:lnTo>
                <a:lnTo>
                  <a:pt x="4294" y="3763"/>
                </a:lnTo>
                <a:lnTo>
                  <a:pt x="3996" y="4270"/>
                </a:lnTo>
                <a:lnTo>
                  <a:pt x="3720" y="4794"/>
                </a:lnTo>
                <a:lnTo>
                  <a:pt x="3550" y="5367"/>
                </a:lnTo>
                <a:lnTo>
                  <a:pt x="3422" y="5956"/>
                </a:lnTo>
                <a:lnTo>
                  <a:pt x="3380" y="6561"/>
                </a:lnTo>
                <a:lnTo>
                  <a:pt x="3422" y="7134"/>
                </a:lnTo>
                <a:lnTo>
                  <a:pt x="3550" y="7690"/>
                </a:lnTo>
                <a:lnTo>
                  <a:pt x="3720" y="8263"/>
                </a:lnTo>
                <a:lnTo>
                  <a:pt x="3954" y="8787"/>
                </a:lnTo>
                <a:lnTo>
                  <a:pt x="4294" y="9294"/>
                </a:lnTo>
                <a:lnTo>
                  <a:pt x="4655" y="9769"/>
                </a:lnTo>
                <a:lnTo>
                  <a:pt x="5102" y="10210"/>
                </a:lnTo>
                <a:lnTo>
                  <a:pt x="5591" y="10620"/>
                </a:lnTo>
                <a:close/>
              </a:path>
              <a:path w="21600" h="21600" extrusionOk="0">
                <a:moveTo>
                  <a:pt x="3401" y="6021"/>
                </a:moveTo>
                <a:lnTo>
                  <a:pt x="4039" y="5530"/>
                </a:lnTo>
                <a:lnTo>
                  <a:pt x="4294" y="4892"/>
                </a:lnTo>
                <a:lnTo>
                  <a:pt x="4677" y="4156"/>
                </a:lnTo>
                <a:lnTo>
                  <a:pt x="5166" y="3763"/>
                </a:lnTo>
                <a:lnTo>
                  <a:pt x="5378" y="3354"/>
                </a:lnTo>
                <a:lnTo>
                  <a:pt x="5293" y="2732"/>
                </a:lnTo>
                <a:moveTo>
                  <a:pt x="3507" y="7380"/>
                </a:moveTo>
                <a:lnTo>
                  <a:pt x="3890" y="7200"/>
                </a:lnTo>
                <a:lnTo>
                  <a:pt x="4103" y="7249"/>
                </a:lnTo>
                <a:lnTo>
                  <a:pt x="4400" y="7527"/>
                </a:lnTo>
                <a:lnTo>
                  <a:pt x="4719" y="7674"/>
                </a:lnTo>
                <a:lnTo>
                  <a:pt x="5293" y="7641"/>
                </a:lnTo>
                <a:lnTo>
                  <a:pt x="5740" y="7543"/>
                </a:lnTo>
                <a:lnTo>
                  <a:pt x="6144" y="7543"/>
                </a:lnTo>
                <a:lnTo>
                  <a:pt x="6526" y="7821"/>
                </a:lnTo>
                <a:lnTo>
                  <a:pt x="6569" y="8312"/>
                </a:lnTo>
                <a:lnTo>
                  <a:pt x="6059" y="8852"/>
                </a:lnTo>
                <a:lnTo>
                  <a:pt x="5803" y="8967"/>
                </a:lnTo>
                <a:lnTo>
                  <a:pt x="5803" y="9147"/>
                </a:lnTo>
                <a:lnTo>
                  <a:pt x="5421" y="9294"/>
                </a:lnTo>
                <a:lnTo>
                  <a:pt x="4868" y="9163"/>
                </a:lnTo>
                <a:lnTo>
                  <a:pt x="4337" y="9049"/>
                </a:lnTo>
                <a:lnTo>
                  <a:pt x="4081" y="9000"/>
                </a:lnTo>
                <a:moveTo>
                  <a:pt x="14988" y="11372"/>
                </a:moveTo>
                <a:lnTo>
                  <a:pt x="15115" y="10865"/>
                </a:lnTo>
                <a:lnTo>
                  <a:pt x="16072" y="10096"/>
                </a:lnTo>
                <a:lnTo>
                  <a:pt x="16455" y="9605"/>
                </a:lnTo>
                <a:lnTo>
                  <a:pt x="16455" y="8329"/>
                </a:lnTo>
                <a:lnTo>
                  <a:pt x="17156" y="7969"/>
                </a:lnTo>
                <a:lnTo>
                  <a:pt x="17879" y="7870"/>
                </a:lnTo>
                <a:lnTo>
                  <a:pt x="18177" y="7821"/>
                </a:lnTo>
                <a:moveTo>
                  <a:pt x="18368" y="6840"/>
                </a:moveTo>
                <a:lnTo>
                  <a:pt x="18049" y="6610"/>
                </a:lnTo>
                <a:lnTo>
                  <a:pt x="17411" y="6512"/>
                </a:lnTo>
                <a:lnTo>
                  <a:pt x="16859" y="6545"/>
                </a:lnTo>
                <a:lnTo>
                  <a:pt x="16603" y="6201"/>
                </a:lnTo>
                <a:lnTo>
                  <a:pt x="16731" y="5874"/>
                </a:lnTo>
                <a:lnTo>
                  <a:pt x="17241" y="5465"/>
                </a:lnTo>
                <a:lnTo>
                  <a:pt x="17858" y="5236"/>
                </a:lnTo>
                <a:lnTo>
                  <a:pt x="18007" y="5089"/>
                </a:lnTo>
                <a:lnTo>
                  <a:pt x="18049" y="4892"/>
                </a:lnTo>
                <a:moveTo>
                  <a:pt x="8100" y="1260"/>
                </a:moveTo>
                <a:cubicBezTo>
                  <a:pt x="8333" y="1276"/>
                  <a:pt x="8206" y="1554"/>
                  <a:pt x="8695" y="1652"/>
                </a:cubicBezTo>
                <a:cubicBezTo>
                  <a:pt x="9184" y="1750"/>
                  <a:pt x="10481" y="1685"/>
                  <a:pt x="10991" y="1881"/>
                </a:cubicBezTo>
                <a:cubicBezTo>
                  <a:pt x="11501" y="2078"/>
                  <a:pt x="11629" y="2503"/>
                  <a:pt x="11799" y="2830"/>
                </a:cubicBezTo>
                <a:cubicBezTo>
                  <a:pt x="11969" y="3158"/>
                  <a:pt x="11905" y="3910"/>
                  <a:pt x="12054" y="3894"/>
                </a:cubicBezTo>
                <a:cubicBezTo>
                  <a:pt x="12203" y="3878"/>
                  <a:pt x="12351" y="2880"/>
                  <a:pt x="12649" y="2683"/>
                </a:cubicBezTo>
                <a:cubicBezTo>
                  <a:pt x="12947" y="2487"/>
                  <a:pt x="13670" y="2536"/>
                  <a:pt x="13840" y="2683"/>
                </a:cubicBezTo>
                <a:cubicBezTo>
                  <a:pt x="14010" y="2830"/>
                  <a:pt x="13733" y="3370"/>
                  <a:pt x="13648" y="3616"/>
                </a:cubicBezTo>
                <a:cubicBezTo>
                  <a:pt x="13563" y="3861"/>
                  <a:pt x="13457" y="4058"/>
                  <a:pt x="13351" y="4156"/>
                </a:cubicBezTo>
                <a:cubicBezTo>
                  <a:pt x="13244" y="4254"/>
                  <a:pt x="13096" y="4221"/>
                  <a:pt x="12947" y="4254"/>
                </a:cubicBezTo>
                <a:cubicBezTo>
                  <a:pt x="12777" y="4303"/>
                  <a:pt x="12585" y="4369"/>
                  <a:pt x="12394" y="4401"/>
                </a:cubicBezTo>
                <a:cubicBezTo>
                  <a:pt x="12139" y="4500"/>
                  <a:pt x="12054" y="4614"/>
                  <a:pt x="11862" y="4647"/>
                </a:cubicBezTo>
                <a:cubicBezTo>
                  <a:pt x="11650" y="4761"/>
                  <a:pt x="11671" y="4680"/>
                  <a:pt x="11437" y="4778"/>
                </a:cubicBezTo>
                <a:cubicBezTo>
                  <a:pt x="11352" y="4827"/>
                  <a:pt x="11225" y="4974"/>
                  <a:pt x="11246" y="5072"/>
                </a:cubicBezTo>
                <a:cubicBezTo>
                  <a:pt x="11225" y="5154"/>
                  <a:pt x="11267" y="5220"/>
                  <a:pt x="11310" y="5269"/>
                </a:cubicBezTo>
                <a:cubicBezTo>
                  <a:pt x="11352" y="5318"/>
                  <a:pt x="11480" y="5383"/>
                  <a:pt x="11565" y="5416"/>
                </a:cubicBezTo>
                <a:cubicBezTo>
                  <a:pt x="11629" y="5400"/>
                  <a:pt x="11820" y="5465"/>
                  <a:pt x="11862" y="5432"/>
                </a:cubicBezTo>
                <a:cubicBezTo>
                  <a:pt x="11905" y="5416"/>
                  <a:pt x="11926" y="5269"/>
                  <a:pt x="11884" y="5236"/>
                </a:cubicBezTo>
                <a:cubicBezTo>
                  <a:pt x="11841" y="5203"/>
                  <a:pt x="11629" y="5269"/>
                  <a:pt x="11565" y="5220"/>
                </a:cubicBezTo>
                <a:cubicBezTo>
                  <a:pt x="11480" y="5187"/>
                  <a:pt x="11459" y="5040"/>
                  <a:pt x="11480" y="4974"/>
                </a:cubicBezTo>
                <a:cubicBezTo>
                  <a:pt x="11501" y="4909"/>
                  <a:pt x="11607" y="4860"/>
                  <a:pt x="11692" y="4843"/>
                </a:cubicBezTo>
                <a:cubicBezTo>
                  <a:pt x="11905" y="4876"/>
                  <a:pt x="11820" y="4876"/>
                  <a:pt x="12054" y="4876"/>
                </a:cubicBezTo>
                <a:cubicBezTo>
                  <a:pt x="12075" y="5040"/>
                  <a:pt x="12096" y="5269"/>
                  <a:pt x="12139" y="5416"/>
                </a:cubicBezTo>
                <a:cubicBezTo>
                  <a:pt x="12160" y="5465"/>
                  <a:pt x="12330" y="5465"/>
                  <a:pt x="12373" y="5416"/>
                </a:cubicBezTo>
                <a:cubicBezTo>
                  <a:pt x="12415" y="5367"/>
                  <a:pt x="12330" y="4974"/>
                  <a:pt x="12394" y="4892"/>
                </a:cubicBezTo>
                <a:cubicBezTo>
                  <a:pt x="12458" y="4810"/>
                  <a:pt x="12692" y="4925"/>
                  <a:pt x="12755" y="4892"/>
                </a:cubicBezTo>
                <a:cubicBezTo>
                  <a:pt x="12798" y="4860"/>
                  <a:pt x="12840" y="4761"/>
                  <a:pt x="12755" y="4729"/>
                </a:cubicBezTo>
                <a:cubicBezTo>
                  <a:pt x="12670" y="4696"/>
                  <a:pt x="12118" y="4745"/>
                  <a:pt x="12203" y="4696"/>
                </a:cubicBezTo>
                <a:cubicBezTo>
                  <a:pt x="12543" y="4549"/>
                  <a:pt x="12819" y="4434"/>
                  <a:pt x="13266" y="4401"/>
                </a:cubicBezTo>
                <a:cubicBezTo>
                  <a:pt x="13436" y="4385"/>
                  <a:pt x="13585" y="4500"/>
                  <a:pt x="13776" y="4532"/>
                </a:cubicBezTo>
                <a:cubicBezTo>
                  <a:pt x="13967" y="4630"/>
                  <a:pt x="13861" y="4843"/>
                  <a:pt x="13712" y="4925"/>
                </a:cubicBezTo>
                <a:cubicBezTo>
                  <a:pt x="13648" y="5023"/>
                  <a:pt x="13521" y="5121"/>
                  <a:pt x="13414" y="5187"/>
                </a:cubicBezTo>
                <a:cubicBezTo>
                  <a:pt x="13351" y="5285"/>
                  <a:pt x="13287" y="5334"/>
                  <a:pt x="13159" y="5383"/>
                </a:cubicBezTo>
                <a:cubicBezTo>
                  <a:pt x="13117" y="5563"/>
                  <a:pt x="12862" y="5743"/>
                  <a:pt x="12649" y="5809"/>
                </a:cubicBezTo>
                <a:cubicBezTo>
                  <a:pt x="12543" y="5907"/>
                  <a:pt x="12437" y="5940"/>
                  <a:pt x="12309" y="6005"/>
                </a:cubicBezTo>
                <a:cubicBezTo>
                  <a:pt x="12245" y="6120"/>
                  <a:pt x="12139" y="6185"/>
                  <a:pt x="12075" y="6300"/>
                </a:cubicBezTo>
                <a:cubicBezTo>
                  <a:pt x="12118" y="6561"/>
                  <a:pt x="12075" y="6643"/>
                  <a:pt x="12373" y="6741"/>
                </a:cubicBezTo>
                <a:cubicBezTo>
                  <a:pt x="12500" y="6840"/>
                  <a:pt x="12522" y="6970"/>
                  <a:pt x="12330" y="7036"/>
                </a:cubicBezTo>
                <a:cubicBezTo>
                  <a:pt x="12011" y="6987"/>
                  <a:pt x="12033" y="6823"/>
                  <a:pt x="11799" y="6692"/>
                </a:cubicBezTo>
                <a:cubicBezTo>
                  <a:pt x="11714" y="6529"/>
                  <a:pt x="11459" y="6430"/>
                  <a:pt x="11246" y="6398"/>
                </a:cubicBezTo>
                <a:cubicBezTo>
                  <a:pt x="11076" y="6332"/>
                  <a:pt x="11182" y="6365"/>
                  <a:pt x="10906" y="6365"/>
                </a:cubicBezTo>
                <a:cubicBezTo>
                  <a:pt x="10608" y="6512"/>
                  <a:pt x="10544" y="7347"/>
                  <a:pt x="11246" y="7478"/>
                </a:cubicBezTo>
                <a:cubicBezTo>
                  <a:pt x="12394" y="7429"/>
                  <a:pt x="13329" y="7772"/>
                  <a:pt x="13733" y="7985"/>
                </a:cubicBezTo>
                <a:cubicBezTo>
                  <a:pt x="13840" y="8410"/>
                  <a:pt x="13329" y="8901"/>
                  <a:pt x="12500" y="9343"/>
                </a:cubicBezTo>
                <a:cubicBezTo>
                  <a:pt x="11629" y="9736"/>
                  <a:pt x="11480" y="10194"/>
                  <a:pt x="11246" y="10980"/>
                </a:cubicBezTo>
                <a:cubicBezTo>
                  <a:pt x="10991" y="11372"/>
                  <a:pt x="10481" y="10930"/>
                  <a:pt x="10289" y="10096"/>
                </a:cubicBezTo>
                <a:cubicBezTo>
                  <a:pt x="10140" y="9196"/>
                  <a:pt x="9907" y="8165"/>
                  <a:pt x="10459" y="7576"/>
                </a:cubicBezTo>
                <a:cubicBezTo>
                  <a:pt x="9375" y="6790"/>
                  <a:pt x="9269" y="6070"/>
                  <a:pt x="9056" y="6218"/>
                </a:cubicBezTo>
                <a:cubicBezTo>
                  <a:pt x="9205" y="6987"/>
                  <a:pt x="8929" y="6660"/>
                  <a:pt x="8737" y="6021"/>
                </a:cubicBezTo>
                <a:cubicBezTo>
                  <a:pt x="8822" y="5023"/>
                  <a:pt x="8610" y="4385"/>
                  <a:pt x="8440" y="3550"/>
                </a:cubicBezTo>
                <a:lnTo>
                  <a:pt x="7844" y="2290"/>
                </a:lnTo>
                <a:lnTo>
                  <a:pt x="6654" y="1849"/>
                </a:lnTo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8401" name="scanner1"/>
          <p:cNvSpPr>
            <a:spLocks noEditPoints="1" noChangeArrowheads="1"/>
          </p:cNvSpPr>
          <p:nvPr/>
        </p:nvSpPr>
        <p:spPr bwMode="auto">
          <a:xfrm>
            <a:off x="6372225" y="1773238"/>
            <a:ext cx="1439863" cy="647700"/>
          </a:xfrm>
          <a:custGeom>
            <a:avLst/>
            <a:gdLst>
              <a:gd name="T0" fmla="*/ 2147483647 w 21600"/>
              <a:gd name="T1" fmla="*/ 194130073 h 21600"/>
              <a:gd name="T2" fmla="*/ 2147483647 w 21600"/>
              <a:gd name="T3" fmla="*/ 342289295 h 21600"/>
              <a:gd name="T4" fmla="*/ 2147483647 w 21600"/>
              <a:gd name="T5" fmla="*/ 582390279 h 21600"/>
              <a:gd name="T6" fmla="*/ 0 w 21600"/>
              <a:gd name="T7" fmla="*/ 311632226 h 21600"/>
              <a:gd name="T8" fmla="*/ 0 w 21600"/>
              <a:gd name="T9" fmla="*/ 163473843 h 21600"/>
              <a:gd name="T10" fmla="*/ 2147483647 w 21600"/>
              <a:gd name="T11" fmla="*/ 0 h 21600"/>
              <a:gd name="T12" fmla="*/ 2147483647 w 21600"/>
              <a:gd name="T13" fmla="*/ 25533652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1425 w 21600"/>
              <a:gd name="T22" fmla="*/ 23068 h 21600"/>
              <a:gd name="T23" fmla="*/ 20312 w 21600"/>
              <a:gd name="T24" fmla="*/ 3093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 extrusionOk="0">
                <a:moveTo>
                  <a:pt x="15350" y="4547"/>
                </a:moveTo>
                <a:lnTo>
                  <a:pt x="21600" y="7200"/>
                </a:lnTo>
                <a:lnTo>
                  <a:pt x="21600" y="10800"/>
                </a:lnTo>
                <a:lnTo>
                  <a:pt x="21600" y="12695"/>
                </a:lnTo>
                <a:lnTo>
                  <a:pt x="13925" y="21600"/>
                </a:lnTo>
                <a:lnTo>
                  <a:pt x="10964" y="19326"/>
                </a:lnTo>
                <a:lnTo>
                  <a:pt x="0" y="11558"/>
                </a:lnTo>
                <a:lnTo>
                  <a:pt x="0" y="10800"/>
                </a:lnTo>
                <a:lnTo>
                  <a:pt x="0" y="6063"/>
                </a:lnTo>
                <a:lnTo>
                  <a:pt x="7456" y="0"/>
                </a:lnTo>
                <a:lnTo>
                  <a:pt x="8552" y="568"/>
                </a:lnTo>
                <a:lnTo>
                  <a:pt x="10964" y="568"/>
                </a:lnTo>
                <a:lnTo>
                  <a:pt x="18749" y="947"/>
                </a:lnTo>
                <a:lnTo>
                  <a:pt x="15350" y="4547"/>
                </a:lnTo>
                <a:close/>
              </a:path>
              <a:path w="21600" h="21600" extrusionOk="0">
                <a:moveTo>
                  <a:pt x="15350" y="4547"/>
                </a:moveTo>
                <a:lnTo>
                  <a:pt x="21600" y="7200"/>
                </a:lnTo>
                <a:lnTo>
                  <a:pt x="13925" y="15347"/>
                </a:lnTo>
                <a:lnTo>
                  <a:pt x="0" y="6063"/>
                </a:lnTo>
                <a:moveTo>
                  <a:pt x="8552" y="568"/>
                </a:moveTo>
                <a:lnTo>
                  <a:pt x="2083" y="6063"/>
                </a:lnTo>
                <a:lnTo>
                  <a:pt x="11951" y="7579"/>
                </a:lnTo>
                <a:lnTo>
                  <a:pt x="15350" y="4547"/>
                </a:lnTo>
                <a:moveTo>
                  <a:pt x="14254" y="5684"/>
                </a:moveTo>
                <a:lnTo>
                  <a:pt x="19078" y="7768"/>
                </a:lnTo>
                <a:lnTo>
                  <a:pt x="13815" y="13074"/>
                </a:lnTo>
                <a:lnTo>
                  <a:pt x="2083" y="6063"/>
                </a:lnTo>
                <a:moveTo>
                  <a:pt x="13925" y="21600"/>
                </a:moveTo>
                <a:lnTo>
                  <a:pt x="13925" y="20463"/>
                </a:lnTo>
                <a:lnTo>
                  <a:pt x="13925" y="16674"/>
                </a:lnTo>
                <a:lnTo>
                  <a:pt x="13925" y="15347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8402" name="Picture 34" descr="SOCET_SET_thao_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3500438"/>
            <a:ext cx="2160588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6804025" y="2852738"/>
            <a:ext cx="1008063" cy="792162"/>
            <a:chOff x="1632" y="1248"/>
            <a:chExt cx="2682" cy="2286"/>
          </a:xfrm>
        </p:grpSpPr>
        <p:sp>
          <p:nvSpPr>
            <p:cNvPr id="115739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2 w 21600"/>
                <a:gd name="T1" fmla="*/ 0 h 21600"/>
                <a:gd name="T2" fmla="*/ 4 w 21600"/>
                <a:gd name="T3" fmla="*/ 1 h 21600"/>
                <a:gd name="T4" fmla="*/ 2 w 21600"/>
                <a:gd name="T5" fmla="*/ 2 h 21600"/>
                <a:gd name="T6" fmla="*/ 0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74 w 21600"/>
                <a:gd name="T13" fmla="*/ 3957 h 21600"/>
                <a:gd name="T14" fmla="*/ 17840 w 21600"/>
                <a:gd name="T15" fmla="*/ 176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115740" name="AutoShape 37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3 w 21600"/>
                <a:gd name="T1" fmla="*/ 0 h 21600"/>
                <a:gd name="T2" fmla="*/ 6 w 21600"/>
                <a:gd name="T3" fmla="*/ 2 h 21600"/>
                <a:gd name="T4" fmla="*/ 3 w 21600"/>
                <a:gd name="T5" fmla="*/ 4 h 21600"/>
                <a:gd name="T6" fmla="*/ 0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68 w 21600"/>
                <a:gd name="T13" fmla="*/ 3965 h 21600"/>
                <a:gd name="T14" fmla="*/ 17836 w 21600"/>
                <a:gd name="T15" fmla="*/ 176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115741" name="AutoShape 38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4 w 21600"/>
                <a:gd name="T1" fmla="*/ 0 h 21600"/>
                <a:gd name="T2" fmla="*/ 9 w 21600"/>
                <a:gd name="T3" fmla="*/ 3 h 21600"/>
                <a:gd name="T4" fmla="*/ 4 w 21600"/>
                <a:gd name="T5" fmla="*/ 6 h 21600"/>
                <a:gd name="T6" fmla="*/ 0 w 21600"/>
                <a:gd name="T7" fmla="*/ 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80 w 21600"/>
                <a:gd name="T13" fmla="*/ 3957 h 21600"/>
                <a:gd name="T14" fmla="*/ 17846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</p:grpSp>
      <p:sp>
        <p:nvSpPr>
          <p:cNvPr id="58407" name="cddrive"/>
          <p:cNvSpPr>
            <a:spLocks noEditPoints="1" noChangeArrowheads="1"/>
          </p:cNvSpPr>
          <p:nvPr/>
        </p:nvSpPr>
        <p:spPr bwMode="auto">
          <a:xfrm>
            <a:off x="3348038" y="5661025"/>
            <a:ext cx="1162050" cy="863600"/>
          </a:xfrm>
          <a:custGeom>
            <a:avLst/>
            <a:gdLst>
              <a:gd name="T0" fmla="*/ 1681654885 w 21600"/>
              <a:gd name="T1" fmla="*/ 0 h 21600"/>
              <a:gd name="T2" fmla="*/ 2147483647 w 21600"/>
              <a:gd name="T3" fmla="*/ 690240366 h 21600"/>
              <a:gd name="T4" fmla="*/ 1681654885 w 21600"/>
              <a:gd name="T5" fmla="*/ 1380480733 h 21600"/>
              <a:gd name="T6" fmla="*/ 0 w 21600"/>
              <a:gd name="T7" fmla="*/ 690240366 h 21600"/>
              <a:gd name="T8" fmla="*/ 0 60000 65536"/>
              <a:gd name="T9" fmla="*/ 0 60000 65536"/>
              <a:gd name="T10" fmla="*/ 0 60000 65536"/>
              <a:gd name="T11" fmla="*/ 0 60000 65536"/>
              <a:gd name="T12" fmla="*/ 686 w 21600"/>
              <a:gd name="T13" fmla="*/ 23059 h 21600"/>
              <a:gd name="T14" fmla="*/ 21005 w 21600"/>
              <a:gd name="T15" fmla="*/ 3050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563" y="12259"/>
                </a:moveTo>
                <a:lnTo>
                  <a:pt x="2563" y="12843"/>
                </a:lnTo>
                <a:lnTo>
                  <a:pt x="2746" y="13427"/>
                </a:lnTo>
                <a:lnTo>
                  <a:pt x="2929" y="14303"/>
                </a:lnTo>
                <a:lnTo>
                  <a:pt x="3112" y="14886"/>
                </a:lnTo>
                <a:lnTo>
                  <a:pt x="3478" y="15470"/>
                </a:lnTo>
                <a:lnTo>
                  <a:pt x="3844" y="16054"/>
                </a:lnTo>
                <a:lnTo>
                  <a:pt x="4393" y="16638"/>
                </a:lnTo>
                <a:lnTo>
                  <a:pt x="4942" y="17222"/>
                </a:lnTo>
                <a:lnTo>
                  <a:pt x="5492" y="17514"/>
                </a:lnTo>
                <a:lnTo>
                  <a:pt x="6224" y="18097"/>
                </a:lnTo>
                <a:lnTo>
                  <a:pt x="6773" y="18389"/>
                </a:lnTo>
                <a:lnTo>
                  <a:pt x="7505" y="18681"/>
                </a:lnTo>
                <a:lnTo>
                  <a:pt x="8237" y="18973"/>
                </a:lnTo>
                <a:lnTo>
                  <a:pt x="9153" y="18973"/>
                </a:lnTo>
                <a:lnTo>
                  <a:pt x="9885" y="19265"/>
                </a:lnTo>
                <a:lnTo>
                  <a:pt x="10800" y="19265"/>
                </a:lnTo>
                <a:lnTo>
                  <a:pt x="11532" y="19265"/>
                </a:lnTo>
                <a:lnTo>
                  <a:pt x="12447" y="18973"/>
                </a:lnTo>
                <a:lnTo>
                  <a:pt x="13180" y="18973"/>
                </a:lnTo>
                <a:lnTo>
                  <a:pt x="13912" y="18681"/>
                </a:lnTo>
                <a:lnTo>
                  <a:pt x="14644" y="18389"/>
                </a:lnTo>
                <a:lnTo>
                  <a:pt x="15376" y="18097"/>
                </a:lnTo>
                <a:lnTo>
                  <a:pt x="16108" y="17514"/>
                </a:lnTo>
                <a:lnTo>
                  <a:pt x="16658" y="17222"/>
                </a:lnTo>
                <a:lnTo>
                  <a:pt x="17207" y="16638"/>
                </a:lnTo>
                <a:lnTo>
                  <a:pt x="17573" y="16054"/>
                </a:lnTo>
                <a:lnTo>
                  <a:pt x="18122" y="15470"/>
                </a:lnTo>
                <a:lnTo>
                  <a:pt x="18305" y="14886"/>
                </a:lnTo>
                <a:lnTo>
                  <a:pt x="18671" y="14303"/>
                </a:lnTo>
                <a:lnTo>
                  <a:pt x="18854" y="13427"/>
                </a:lnTo>
                <a:lnTo>
                  <a:pt x="19037" y="12843"/>
                </a:lnTo>
                <a:lnTo>
                  <a:pt x="19037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563" y="12259"/>
                </a:moveTo>
                <a:lnTo>
                  <a:pt x="9153" y="12259"/>
                </a:lnTo>
                <a:lnTo>
                  <a:pt x="9153" y="12551"/>
                </a:lnTo>
                <a:lnTo>
                  <a:pt x="9336" y="12843"/>
                </a:lnTo>
                <a:lnTo>
                  <a:pt x="9519" y="13135"/>
                </a:lnTo>
                <a:lnTo>
                  <a:pt x="9702" y="13135"/>
                </a:lnTo>
                <a:lnTo>
                  <a:pt x="9885" y="13427"/>
                </a:lnTo>
                <a:lnTo>
                  <a:pt x="10068" y="13719"/>
                </a:lnTo>
                <a:lnTo>
                  <a:pt x="10434" y="13719"/>
                </a:lnTo>
                <a:lnTo>
                  <a:pt x="10800" y="13719"/>
                </a:lnTo>
                <a:lnTo>
                  <a:pt x="10983" y="13719"/>
                </a:lnTo>
                <a:lnTo>
                  <a:pt x="11349" y="13719"/>
                </a:lnTo>
                <a:lnTo>
                  <a:pt x="11715" y="13427"/>
                </a:lnTo>
                <a:lnTo>
                  <a:pt x="11898" y="13135"/>
                </a:lnTo>
                <a:lnTo>
                  <a:pt x="12081" y="13135"/>
                </a:lnTo>
                <a:lnTo>
                  <a:pt x="12264" y="12843"/>
                </a:lnTo>
                <a:lnTo>
                  <a:pt x="12264" y="12551"/>
                </a:lnTo>
                <a:lnTo>
                  <a:pt x="12264" y="12259"/>
                </a:lnTo>
                <a:lnTo>
                  <a:pt x="9153" y="12259"/>
                </a:lnTo>
                <a:close/>
              </a:path>
              <a:path w="21600" h="21600" extrusionOk="0">
                <a:moveTo>
                  <a:pt x="21600" y="7589"/>
                </a:moveTo>
                <a:lnTo>
                  <a:pt x="17756" y="0"/>
                </a:lnTo>
                <a:lnTo>
                  <a:pt x="10800" y="0"/>
                </a:lnTo>
                <a:lnTo>
                  <a:pt x="3844" y="0"/>
                </a:lnTo>
                <a:lnTo>
                  <a:pt x="0" y="7589"/>
                </a:lnTo>
                <a:lnTo>
                  <a:pt x="0" y="10800"/>
                </a:lnTo>
                <a:lnTo>
                  <a:pt x="0" y="18097"/>
                </a:lnTo>
                <a:lnTo>
                  <a:pt x="1464" y="18097"/>
                </a:lnTo>
                <a:lnTo>
                  <a:pt x="1464" y="21600"/>
                </a:lnTo>
                <a:lnTo>
                  <a:pt x="10800" y="21600"/>
                </a:lnTo>
                <a:lnTo>
                  <a:pt x="19953" y="21600"/>
                </a:lnTo>
                <a:lnTo>
                  <a:pt x="19953" y="18097"/>
                </a:lnTo>
                <a:lnTo>
                  <a:pt x="21600" y="18097"/>
                </a:lnTo>
                <a:lnTo>
                  <a:pt x="21600" y="11092"/>
                </a:lnTo>
                <a:lnTo>
                  <a:pt x="21600" y="7589"/>
                </a:lnTo>
              </a:path>
              <a:path w="21600" h="21600" extrusionOk="0">
                <a:moveTo>
                  <a:pt x="1647" y="18097"/>
                </a:moveTo>
                <a:lnTo>
                  <a:pt x="6407" y="18097"/>
                </a:lnTo>
                <a:moveTo>
                  <a:pt x="19953" y="18097"/>
                </a:moveTo>
                <a:lnTo>
                  <a:pt x="15010" y="18097"/>
                </a:lnTo>
                <a:moveTo>
                  <a:pt x="0" y="7589"/>
                </a:moveTo>
                <a:lnTo>
                  <a:pt x="21417" y="7589"/>
                </a:lnTo>
                <a:lnTo>
                  <a:pt x="21600" y="7589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8408" name="Picture 40" descr="or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4868863"/>
            <a:ext cx="1657350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09" name="Picture 41" descr="ae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557338"/>
            <a:ext cx="2220912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411" name="AutoShape 43"/>
          <p:cNvSpPr>
            <a:spLocks noChangeArrowheads="1"/>
          </p:cNvSpPr>
          <p:nvPr/>
        </p:nvSpPr>
        <p:spPr bwMode="auto">
          <a:xfrm>
            <a:off x="2987675" y="1700213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12" name="AutoShape 44"/>
          <p:cNvSpPr>
            <a:spLocks noChangeArrowheads="1"/>
          </p:cNvSpPr>
          <p:nvPr/>
        </p:nvSpPr>
        <p:spPr bwMode="auto">
          <a:xfrm>
            <a:off x="4932363" y="1700213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14" name="AutoShape 46"/>
          <p:cNvSpPr>
            <a:spLocks noChangeArrowheads="1"/>
          </p:cNvSpPr>
          <p:nvPr/>
        </p:nvSpPr>
        <p:spPr bwMode="auto">
          <a:xfrm rot="8602500">
            <a:off x="4643438" y="2708275"/>
            <a:ext cx="1830387" cy="34131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42611032 h 21600"/>
              <a:gd name="T4" fmla="*/ 2147483647 w 21600"/>
              <a:gd name="T5" fmla="*/ 85221812 h 21600"/>
              <a:gd name="T6" fmla="*/ 2147483647 w 21600"/>
              <a:gd name="T7" fmla="*/ 4261103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415" name="Text Box 47"/>
          <p:cNvSpPr txBox="1">
            <a:spLocks noChangeArrowheads="1"/>
          </p:cNvSpPr>
          <p:nvPr/>
        </p:nvSpPr>
        <p:spPr bwMode="auto">
          <a:xfrm>
            <a:off x="6804025" y="3933825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ЦМР </a:t>
            </a:r>
            <a:r>
              <a:rPr lang="en-GB" sz="1600">
                <a:solidFill>
                  <a:srgbClr val="FFFFFF"/>
                </a:solidFill>
                <a:latin typeface="Calibri" pitchFamily="34" charset="0"/>
              </a:rPr>
              <a:t>(DTM)</a:t>
            </a:r>
            <a:endParaRPr lang="lv-LV" sz="160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1979613" y="3573463"/>
            <a:ext cx="1008062" cy="792162"/>
            <a:chOff x="1632" y="1248"/>
            <a:chExt cx="2682" cy="2286"/>
          </a:xfrm>
        </p:grpSpPr>
        <p:sp>
          <p:nvSpPr>
            <p:cNvPr id="11573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2 w 21600"/>
                <a:gd name="T1" fmla="*/ 0 h 21600"/>
                <a:gd name="T2" fmla="*/ 4 w 21600"/>
                <a:gd name="T3" fmla="*/ 1 h 21600"/>
                <a:gd name="T4" fmla="*/ 2 w 21600"/>
                <a:gd name="T5" fmla="*/ 2 h 21600"/>
                <a:gd name="T6" fmla="*/ 0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74 w 21600"/>
                <a:gd name="T13" fmla="*/ 3957 h 21600"/>
                <a:gd name="T14" fmla="*/ 17840 w 21600"/>
                <a:gd name="T15" fmla="*/ 176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115737" name="AutoShape 50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3 w 21600"/>
                <a:gd name="T1" fmla="*/ 0 h 21600"/>
                <a:gd name="T2" fmla="*/ 6 w 21600"/>
                <a:gd name="T3" fmla="*/ 2 h 21600"/>
                <a:gd name="T4" fmla="*/ 3 w 21600"/>
                <a:gd name="T5" fmla="*/ 4 h 21600"/>
                <a:gd name="T6" fmla="*/ 0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68 w 21600"/>
                <a:gd name="T13" fmla="*/ 3965 h 21600"/>
                <a:gd name="T14" fmla="*/ 17836 w 21600"/>
                <a:gd name="T15" fmla="*/ 176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115738" name="AutoShape 51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4 w 21600"/>
                <a:gd name="T1" fmla="*/ 0 h 21600"/>
                <a:gd name="T2" fmla="*/ 9 w 21600"/>
                <a:gd name="T3" fmla="*/ 3 h 21600"/>
                <a:gd name="T4" fmla="*/ 4 w 21600"/>
                <a:gd name="T5" fmla="*/ 6 h 21600"/>
                <a:gd name="T6" fmla="*/ 0 w 21600"/>
                <a:gd name="T7" fmla="*/ 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80 w 21600"/>
                <a:gd name="T13" fmla="*/ 3957 h 21600"/>
                <a:gd name="T14" fmla="*/ 17846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</p:grpSp>
      <p:sp>
        <p:nvSpPr>
          <p:cNvPr id="58428" name="Text Box 60"/>
          <p:cNvSpPr txBox="1">
            <a:spLocks noChangeArrowheads="1"/>
          </p:cNvSpPr>
          <p:nvPr/>
        </p:nvSpPr>
        <p:spPr bwMode="auto">
          <a:xfrm>
            <a:off x="1835150" y="4437063"/>
            <a:ext cx="1584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Стерео векторизация</a:t>
            </a:r>
            <a:endParaRPr lang="lv-LV" sz="160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58429" name="AutoShape 61"/>
          <p:cNvCxnSpPr>
            <a:cxnSpLocks noChangeShapeType="1"/>
            <a:stCxn id="58428" idx="2"/>
            <a:endCxn id="58407" idx="3"/>
          </p:cNvCxnSpPr>
          <p:nvPr/>
        </p:nvCxnSpPr>
        <p:spPr bwMode="auto">
          <a:xfrm rot="16200000" flipH="1">
            <a:off x="2450307" y="5195094"/>
            <a:ext cx="1074737" cy="7207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58430" name="AutoShape 62"/>
          <p:cNvCxnSpPr>
            <a:cxnSpLocks noChangeShapeType="1"/>
            <a:endCxn id="58407" idx="1"/>
          </p:cNvCxnSpPr>
          <p:nvPr/>
        </p:nvCxnSpPr>
        <p:spPr bwMode="auto">
          <a:xfrm rot="10800000" flipV="1">
            <a:off x="4510088" y="5453063"/>
            <a:ext cx="2222500" cy="6397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58432" name="AutoShape 64"/>
          <p:cNvSpPr>
            <a:spLocks noChangeArrowheads="1"/>
          </p:cNvSpPr>
          <p:nvPr/>
        </p:nvSpPr>
        <p:spPr bwMode="auto">
          <a:xfrm>
            <a:off x="3203575" y="4005263"/>
            <a:ext cx="431800" cy="2159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33" name="AutoShape 65"/>
          <p:cNvSpPr>
            <a:spLocks noChangeArrowheads="1"/>
          </p:cNvSpPr>
          <p:nvPr/>
        </p:nvSpPr>
        <p:spPr bwMode="auto">
          <a:xfrm>
            <a:off x="1403350" y="3860800"/>
            <a:ext cx="431800" cy="2159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34" name="AutoShape 66"/>
          <p:cNvSpPr>
            <a:spLocks noChangeArrowheads="1"/>
          </p:cNvSpPr>
          <p:nvPr/>
        </p:nvSpPr>
        <p:spPr bwMode="auto">
          <a:xfrm rot="-951243">
            <a:off x="5929313" y="3716338"/>
            <a:ext cx="792162" cy="288925"/>
          </a:xfrm>
          <a:prstGeom prst="rightArrow">
            <a:avLst>
              <a:gd name="adj1" fmla="val 50000"/>
              <a:gd name="adj2" fmla="val 68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35" name="AutoShape 67"/>
          <p:cNvSpPr>
            <a:spLocks noChangeArrowheads="1"/>
          </p:cNvSpPr>
          <p:nvPr/>
        </p:nvSpPr>
        <p:spPr bwMode="auto">
          <a:xfrm>
            <a:off x="7380288" y="4292600"/>
            <a:ext cx="215900" cy="504825"/>
          </a:xfrm>
          <a:prstGeom prst="downArrow">
            <a:avLst>
              <a:gd name="adj1" fmla="val 50000"/>
              <a:gd name="adj2" fmla="val 58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36" name="Text Box 68"/>
          <p:cNvSpPr txBox="1">
            <a:spLocks noChangeArrowheads="1"/>
          </p:cNvSpPr>
          <p:nvPr/>
        </p:nvSpPr>
        <p:spPr bwMode="auto">
          <a:xfrm>
            <a:off x="6516688" y="6165850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Цифровое ортофото</a:t>
            </a:r>
            <a:endParaRPr lang="lv-LV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37" name="Text Box 69"/>
          <p:cNvSpPr txBox="1">
            <a:spLocks noChangeArrowheads="1"/>
          </p:cNvSpPr>
          <p:nvPr/>
        </p:nvSpPr>
        <p:spPr bwMode="auto">
          <a:xfrm>
            <a:off x="5867400" y="1412875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Сканирование</a:t>
            </a:r>
            <a:endParaRPr lang="lv-LV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440" name="Rectangle 72"/>
          <p:cNvSpPr>
            <a:spLocks noGrp="1" noRot="1" noChangeArrowheads="1"/>
          </p:cNvSpPr>
          <p:nvPr>
            <p:ph type="title"/>
          </p:nvPr>
        </p:nvSpPr>
        <p:spPr>
          <a:xfrm>
            <a:off x="250825" y="404813"/>
            <a:ext cx="8497888" cy="7381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2800" b="1" dirty="0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ғасыр аяғындағы сандық фотограмметрия өндірісі</a:t>
            </a:r>
            <a:endParaRPr lang="lv-LV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8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8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8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7" grpId="0" animBg="1"/>
      <p:bldP spid="58400" grpId="0" animBg="1"/>
      <p:bldP spid="58401" grpId="0" animBg="1"/>
      <p:bldP spid="58407" grpId="0" animBg="1"/>
      <p:bldP spid="58411" grpId="0" animBg="1"/>
      <p:bldP spid="58412" grpId="0" animBg="1"/>
      <p:bldP spid="58414" grpId="0" animBg="1"/>
      <p:bldP spid="58415" grpId="0"/>
      <p:bldP spid="58428" grpId="0"/>
      <p:bldP spid="58432" grpId="0" animBg="1"/>
      <p:bldP spid="58433" grpId="0" animBg="1"/>
      <p:bldP spid="58434" grpId="0" animBg="1"/>
      <p:bldP spid="58435" grpId="0" animBg="1"/>
      <p:bldP spid="58436" grpId="0"/>
      <p:bldP spid="58437" grpId="0"/>
      <p:bldP spid="584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33375"/>
            <a:ext cx="8229600" cy="1084263"/>
          </a:xfrm>
        </p:spPr>
        <p:txBody>
          <a:bodyPr/>
          <a:lstStyle/>
          <a:p>
            <a:r>
              <a:rPr lang="en-GB" sz="2800" b="1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kk-KZ" sz="2800" b="1">
                <a:latin typeface="Times New Roman" pitchFamily="18" charset="0"/>
                <a:cs typeface="Times New Roman" pitchFamily="18" charset="0"/>
              </a:rPr>
              <a:t>ғасыр аяғындағы сандық фотограмметрия өндірісіндегі ерекшеліктер</a:t>
            </a:r>
            <a:endParaRPr lang="lv-LV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Ақ-қара, түрлі-түсті және инфрақызыл суреттерді алу үшін жеке фотопленкалар қолданылуы;</a:t>
            </a: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Суреттерді көшірудің қажеттілігі;</a:t>
            </a: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ЦФС таңдау еркіндігі және бағдарламалық қамтамасыз ету;</a:t>
            </a:r>
          </a:p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Жетекші ЦФС:</a:t>
            </a:r>
          </a:p>
          <a:p>
            <a:pPr lvl="2" algn="just"/>
            <a:r>
              <a:rPr lang="en-GB">
                <a:latin typeface="Times New Roman" pitchFamily="18" charset="0"/>
                <a:cs typeface="Times New Roman" pitchFamily="18" charset="0"/>
              </a:rPr>
              <a:t>Leica-Helava (Socet Set)</a:t>
            </a:r>
          </a:p>
          <a:p>
            <a:pPr lvl="2" algn="just"/>
            <a:r>
              <a:rPr lang="en-GB">
                <a:latin typeface="Times New Roman" pitchFamily="18" charset="0"/>
                <a:cs typeface="Times New Roman" pitchFamily="18" charset="0"/>
              </a:rPr>
              <a:t>Integraph (</a:t>
            </a:r>
            <a:r>
              <a:rPr lang="lv-LV">
                <a:latin typeface="Times New Roman" pitchFamily="18" charset="0"/>
                <a:cs typeface="Times New Roman" pitchFamily="18" charset="0"/>
              </a:rPr>
              <a:t>ImageStation </a:t>
            </a:r>
            <a:r>
              <a:rPr lang="en-GB">
                <a:latin typeface="Times New Roman" pitchFamily="18" charset="0"/>
                <a:cs typeface="Times New Roman" pitchFamily="18" charset="0"/>
              </a:rPr>
              <a:t>)</a:t>
            </a:r>
            <a:endParaRPr lang="lv-LV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20" name="Picture 4" descr="imagq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3716338"/>
            <a:ext cx="93662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 descr="ime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4508500"/>
            <a:ext cx="990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9" descr="tin_and_contour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5229225"/>
            <a:ext cx="51117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0" descr="tin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5283200"/>
            <a:ext cx="4752975" cy="133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Webpage"/>
          <p:cNvSpPr>
            <a:spLocks noEditPoints="1" noChangeArrowheads="1"/>
          </p:cNvSpPr>
          <p:nvPr/>
        </p:nvSpPr>
        <p:spPr bwMode="auto">
          <a:xfrm>
            <a:off x="250825" y="3284538"/>
            <a:ext cx="1081088" cy="1368425"/>
          </a:xfrm>
          <a:custGeom>
            <a:avLst/>
            <a:gdLst>
              <a:gd name="T0" fmla="*/ 650335659 w 21600"/>
              <a:gd name="T1" fmla="*/ 2147483647 h 21600"/>
              <a:gd name="T2" fmla="*/ 0 w 21600"/>
              <a:gd name="T3" fmla="*/ 2147483647 h 21600"/>
              <a:gd name="T4" fmla="*/ 2147483647 w 21600"/>
              <a:gd name="T5" fmla="*/ 0 h 21600"/>
              <a:gd name="T6" fmla="*/ 0 w 21600"/>
              <a:gd name="T7" fmla="*/ 0 h 21600"/>
              <a:gd name="T8" fmla="*/ 1354083452 w 21600"/>
              <a:gd name="T9" fmla="*/ 0 h 21600"/>
              <a:gd name="T10" fmla="*/ 2147483647 w 21600"/>
              <a:gd name="T11" fmla="*/ 0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354083452 w 21600"/>
              <a:gd name="T17" fmla="*/ 2147483647 h 21600"/>
              <a:gd name="T18" fmla="*/ 0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1955 w 21600"/>
              <a:gd name="T31" fmla="*/ 12829 h 21600"/>
              <a:gd name="T32" fmla="*/ 19814 w 21600"/>
              <a:gd name="T33" fmla="*/ 2074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9184" y="949"/>
                </a:moveTo>
                <a:lnTo>
                  <a:pt x="9758" y="1309"/>
                </a:lnTo>
                <a:lnTo>
                  <a:pt x="11544" y="1292"/>
                </a:lnTo>
                <a:lnTo>
                  <a:pt x="12437" y="1292"/>
                </a:lnTo>
                <a:lnTo>
                  <a:pt x="13414" y="1161"/>
                </a:lnTo>
                <a:lnTo>
                  <a:pt x="13648" y="1243"/>
                </a:lnTo>
                <a:lnTo>
                  <a:pt x="13542" y="1390"/>
                </a:lnTo>
                <a:lnTo>
                  <a:pt x="13967" y="1849"/>
                </a:lnTo>
                <a:lnTo>
                  <a:pt x="14562" y="2520"/>
                </a:lnTo>
                <a:lnTo>
                  <a:pt x="14669" y="3223"/>
                </a:lnTo>
                <a:lnTo>
                  <a:pt x="14796" y="3518"/>
                </a:lnTo>
                <a:lnTo>
                  <a:pt x="15264" y="3665"/>
                </a:lnTo>
                <a:lnTo>
                  <a:pt x="15753" y="3518"/>
                </a:lnTo>
                <a:lnTo>
                  <a:pt x="15902" y="2978"/>
                </a:lnTo>
                <a:lnTo>
                  <a:pt x="16008" y="2323"/>
                </a:lnTo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5591" y="10620"/>
                </a:moveTo>
                <a:lnTo>
                  <a:pt x="6122" y="10996"/>
                </a:lnTo>
                <a:lnTo>
                  <a:pt x="6696" y="11340"/>
                </a:lnTo>
                <a:lnTo>
                  <a:pt x="7313" y="11618"/>
                </a:lnTo>
                <a:lnTo>
                  <a:pt x="7972" y="11863"/>
                </a:lnTo>
                <a:lnTo>
                  <a:pt x="8652" y="12060"/>
                </a:lnTo>
                <a:lnTo>
                  <a:pt x="9396" y="12190"/>
                </a:lnTo>
                <a:lnTo>
                  <a:pt x="10119" y="12272"/>
                </a:lnTo>
                <a:lnTo>
                  <a:pt x="10906" y="12305"/>
                </a:lnTo>
                <a:lnTo>
                  <a:pt x="11650" y="12272"/>
                </a:lnTo>
                <a:lnTo>
                  <a:pt x="12373" y="12190"/>
                </a:lnTo>
                <a:lnTo>
                  <a:pt x="13117" y="12060"/>
                </a:lnTo>
                <a:lnTo>
                  <a:pt x="13797" y="11863"/>
                </a:lnTo>
                <a:lnTo>
                  <a:pt x="14456" y="11618"/>
                </a:lnTo>
                <a:lnTo>
                  <a:pt x="15073" y="11340"/>
                </a:lnTo>
                <a:lnTo>
                  <a:pt x="15647" y="11029"/>
                </a:lnTo>
                <a:lnTo>
                  <a:pt x="16178" y="10652"/>
                </a:lnTo>
                <a:lnTo>
                  <a:pt x="16667" y="10243"/>
                </a:lnTo>
                <a:lnTo>
                  <a:pt x="17071" y="9801"/>
                </a:lnTo>
                <a:lnTo>
                  <a:pt x="17475" y="9327"/>
                </a:lnTo>
                <a:lnTo>
                  <a:pt x="17815" y="8820"/>
                </a:lnTo>
                <a:lnTo>
                  <a:pt x="18049" y="8296"/>
                </a:lnTo>
                <a:lnTo>
                  <a:pt x="18262" y="7723"/>
                </a:lnTo>
                <a:lnTo>
                  <a:pt x="18347" y="7134"/>
                </a:lnTo>
                <a:lnTo>
                  <a:pt x="18389" y="6561"/>
                </a:lnTo>
                <a:lnTo>
                  <a:pt x="18347" y="5956"/>
                </a:lnTo>
                <a:lnTo>
                  <a:pt x="18262" y="5400"/>
                </a:lnTo>
                <a:lnTo>
                  <a:pt x="18049" y="4827"/>
                </a:lnTo>
                <a:lnTo>
                  <a:pt x="17815" y="4303"/>
                </a:lnTo>
                <a:lnTo>
                  <a:pt x="17475" y="3796"/>
                </a:lnTo>
                <a:lnTo>
                  <a:pt x="17114" y="3321"/>
                </a:lnTo>
                <a:lnTo>
                  <a:pt x="16710" y="2880"/>
                </a:lnTo>
                <a:lnTo>
                  <a:pt x="16221" y="2470"/>
                </a:lnTo>
                <a:lnTo>
                  <a:pt x="15689" y="2094"/>
                </a:lnTo>
                <a:lnTo>
                  <a:pt x="15115" y="1750"/>
                </a:lnTo>
                <a:lnTo>
                  <a:pt x="14499" y="1472"/>
                </a:lnTo>
                <a:lnTo>
                  <a:pt x="13797" y="1227"/>
                </a:lnTo>
                <a:lnTo>
                  <a:pt x="13117" y="1030"/>
                </a:lnTo>
                <a:lnTo>
                  <a:pt x="12415" y="883"/>
                </a:lnTo>
                <a:lnTo>
                  <a:pt x="11650" y="818"/>
                </a:lnTo>
                <a:lnTo>
                  <a:pt x="10906" y="785"/>
                </a:lnTo>
                <a:lnTo>
                  <a:pt x="10119" y="818"/>
                </a:lnTo>
                <a:lnTo>
                  <a:pt x="9396" y="883"/>
                </a:lnTo>
                <a:lnTo>
                  <a:pt x="8652" y="1030"/>
                </a:lnTo>
                <a:lnTo>
                  <a:pt x="8014" y="1227"/>
                </a:lnTo>
                <a:lnTo>
                  <a:pt x="7355" y="1440"/>
                </a:lnTo>
                <a:lnTo>
                  <a:pt x="6739" y="1750"/>
                </a:lnTo>
                <a:lnTo>
                  <a:pt x="6122" y="2061"/>
                </a:lnTo>
                <a:lnTo>
                  <a:pt x="5591" y="2438"/>
                </a:lnTo>
                <a:lnTo>
                  <a:pt x="5102" y="2847"/>
                </a:lnTo>
                <a:lnTo>
                  <a:pt x="4698" y="3289"/>
                </a:lnTo>
                <a:lnTo>
                  <a:pt x="4294" y="3763"/>
                </a:lnTo>
                <a:lnTo>
                  <a:pt x="3996" y="4270"/>
                </a:lnTo>
                <a:lnTo>
                  <a:pt x="3720" y="4794"/>
                </a:lnTo>
                <a:lnTo>
                  <a:pt x="3550" y="5367"/>
                </a:lnTo>
                <a:lnTo>
                  <a:pt x="3422" y="5956"/>
                </a:lnTo>
                <a:lnTo>
                  <a:pt x="3380" y="6561"/>
                </a:lnTo>
                <a:lnTo>
                  <a:pt x="3422" y="7134"/>
                </a:lnTo>
                <a:lnTo>
                  <a:pt x="3550" y="7690"/>
                </a:lnTo>
                <a:lnTo>
                  <a:pt x="3720" y="8263"/>
                </a:lnTo>
                <a:lnTo>
                  <a:pt x="3954" y="8787"/>
                </a:lnTo>
                <a:lnTo>
                  <a:pt x="4294" y="9294"/>
                </a:lnTo>
                <a:lnTo>
                  <a:pt x="4655" y="9769"/>
                </a:lnTo>
                <a:lnTo>
                  <a:pt x="5102" y="10210"/>
                </a:lnTo>
                <a:lnTo>
                  <a:pt x="5591" y="10620"/>
                </a:lnTo>
                <a:close/>
              </a:path>
              <a:path w="21600" h="21600" extrusionOk="0">
                <a:moveTo>
                  <a:pt x="3401" y="6021"/>
                </a:moveTo>
                <a:lnTo>
                  <a:pt x="4039" y="5530"/>
                </a:lnTo>
                <a:lnTo>
                  <a:pt x="4294" y="4892"/>
                </a:lnTo>
                <a:lnTo>
                  <a:pt x="4677" y="4156"/>
                </a:lnTo>
                <a:lnTo>
                  <a:pt x="5166" y="3763"/>
                </a:lnTo>
                <a:lnTo>
                  <a:pt x="5378" y="3354"/>
                </a:lnTo>
                <a:lnTo>
                  <a:pt x="5293" y="2732"/>
                </a:lnTo>
                <a:moveTo>
                  <a:pt x="3507" y="7380"/>
                </a:moveTo>
                <a:lnTo>
                  <a:pt x="3890" y="7200"/>
                </a:lnTo>
                <a:lnTo>
                  <a:pt x="4103" y="7249"/>
                </a:lnTo>
                <a:lnTo>
                  <a:pt x="4400" y="7527"/>
                </a:lnTo>
                <a:lnTo>
                  <a:pt x="4719" y="7674"/>
                </a:lnTo>
                <a:lnTo>
                  <a:pt x="5293" y="7641"/>
                </a:lnTo>
                <a:lnTo>
                  <a:pt x="5740" y="7543"/>
                </a:lnTo>
                <a:lnTo>
                  <a:pt x="6144" y="7543"/>
                </a:lnTo>
                <a:lnTo>
                  <a:pt x="6526" y="7821"/>
                </a:lnTo>
                <a:lnTo>
                  <a:pt x="6569" y="8312"/>
                </a:lnTo>
                <a:lnTo>
                  <a:pt x="6059" y="8852"/>
                </a:lnTo>
                <a:lnTo>
                  <a:pt x="5803" y="8967"/>
                </a:lnTo>
                <a:lnTo>
                  <a:pt x="5803" y="9147"/>
                </a:lnTo>
                <a:lnTo>
                  <a:pt x="5421" y="9294"/>
                </a:lnTo>
                <a:lnTo>
                  <a:pt x="4868" y="9163"/>
                </a:lnTo>
                <a:lnTo>
                  <a:pt x="4337" y="9049"/>
                </a:lnTo>
                <a:lnTo>
                  <a:pt x="4081" y="9000"/>
                </a:lnTo>
                <a:moveTo>
                  <a:pt x="14988" y="11372"/>
                </a:moveTo>
                <a:lnTo>
                  <a:pt x="15115" y="10865"/>
                </a:lnTo>
                <a:lnTo>
                  <a:pt x="16072" y="10096"/>
                </a:lnTo>
                <a:lnTo>
                  <a:pt x="16455" y="9605"/>
                </a:lnTo>
                <a:lnTo>
                  <a:pt x="16455" y="8329"/>
                </a:lnTo>
                <a:lnTo>
                  <a:pt x="17156" y="7969"/>
                </a:lnTo>
                <a:lnTo>
                  <a:pt x="17879" y="7870"/>
                </a:lnTo>
                <a:lnTo>
                  <a:pt x="18177" y="7821"/>
                </a:lnTo>
                <a:moveTo>
                  <a:pt x="18368" y="6840"/>
                </a:moveTo>
                <a:lnTo>
                  <a:pt x="18049" y="6610"/>
                </a:lnTo>
                <a:lnTo>
                  <a:pt x="17411" y="6512"/>
                </a:lnTo>
                <a:lnTo>
                  <a:pt x="16859" y="6545"/>
                </a:lnTo>
                <a:lnTo>
                  <a:pt x="16603" y="6201"/>
                </a:lnTo>
                <a:lnTo>
                  <a:pt x="16731" y="5874"/>
                </a:lnTo>
                <a:lnTo>
                  <a:pt x="17241" y="5465"/>
                </a:lnTo>
                <a:lnTo>
                  <a:pt x="17858" y="5236"/>
                </a:lnTo>
                <a:lnTo>
                  <a:pt x="18007" y="5089"/>
                </a:lnTo>
                <a:lnTo>
                  <a:pt x="18049" y="4892"/>
                </a:lnTo>
                <a:moveTo>
                  <a:pt x="8100" y="1260"/>
                </a:moveTo>
                <a:cubicBezTo>
                  <a:pt x="8333" y="1276"/>
                  <a:pt x="8206" y="1554"/>
                  <a:pt x="8695" y="1652"/>
                </a:cubicBezTo>
                <a:cubicBezTo>
                  <a:pt x="9184" y="1750"/>
                  <a:pt x="10481" y="1685"/>
                  <a:pt x="10991" y="1881"/>
                </a:cubicBezTo>
                <a:cubicBezTo>
                  <a:pt x="11501" y="2078"/>
                  <a:pt x="11629" y="2503"/>
                  <a:pt x="11799" y="2830"/>
                </a:cubicBezTo>
                <a:cubicBezTo>
                  <a:pt x="11969" y="3158"/>
                  <a:pt x="11905" y="3910"/>
                  <a:pt x="12054" y="3894"/>
                </a:cubicBezTo>
                <a:cubicBezTo>
                  <a:pt x="12203" y="3878"/>
                  <a:pt x="12351" y="2880"/>
                  <a:pt x="12649" y="2683"/>
                </a:cubicBezTo>
                <a:cubicBezTo>
                  <a:pt x="12947" y="2487"/>
                  <a:pt x="13670" y="2536"/>
                  <a:pt x="13840" y="2683"/>
                </a:cubicBezTo>
                <a:cubicBezTo>
                  <a:pt x="14010" y="2830"/>
                  <a:pt x="13733" y="3370"/>
                  <a:pt x="13648" y="3616"/>
                </a:cubicBezTo>
                <a:cubicBezTo>
                  <a:pt x="13563" y="3861"/>
                  <a:pt x="13457" y="4058"/>
                  <a:pt x="13351" y="4156"/>
                </a:cubicBezTo>
                <a:cubicBezTo>
                  <a:pt x="13244" y="4254"/>
                  <a:pt x="13096" y="4221"/>
                  <a:pt x="12947" y="4254"/>
                </a:cubicBezTo>
                <a:cubicBezTo>
                  <a:pt x="12777" y="4303"/>
                  <a:pt x="12585" y="4369"/>
                  <a:pt x="12394" y="4401"/>
                </a:cubicBezTo>
                <a:cubicBezTo>
                  <a:pt x="12139" y="4500"/>
                  <a:pt x="12054" y="4614"/>
                  <a:pt x="11862" y="4647"/>
                </a:cubicBezTo>
                <a:cubicBezTo>
                  <a:pt x="11650" y="4761"/>
                  <a:pt x="11671" y="4680"/>
                  <a:pt x="11437" y="4778"/>
                </a:cubicBezTo>
                <a:cubicBezTo>
                  <a:pt x="11352" y="4827"/>
                  <a:pt x="11225" y="4974"/>
                  <a:pt x="11246" y="5072"/>
                </a:cubicBezTo>
                <a:cubicBezTo>
                  <a:pt x="11225" y="5154"/>
                  <a:pt x="11267" y="5220"/>
                  <a:pt x="11310" y="5269"/>
                </a:cubicBezTo>
                <a:cubicBezTo>
                  <a:pt x="11352" y="5318"/>
                  <a:pt x="11480" y="5383"/>
                  <a:pt x="11565" y="5416"/>
                </a:cubicBezTo>
                <a:cubicBezTo>
                  <a:pt x="11629" y="5400"/>
                  <a:pt x="11820" y="5465"/>
                  <a:pt x="11862" y="5432"/>
                </a:cubicBezTo>
                <a:cubicBezTo>
                  <a:pt x="11905" y="5416"/>
                  <a:pt x="11926" y="5269"/>
                  <a:pt x="11884" y="5236"/>
                </a:cubicBezTo>
                <a:cubicBezTo>
                  <a:pt x="11841" y="5203"/>
                  <a:pt x="11629" y="5269"/>
                  <a:pt x="11565" y="5220"/>
                </a:cubicBezTo>
                <a:cubicBezTo>
                  <a:pt x="11480" y="5187"/>
                  <a:pt x="11459" y="5040"/>
                  <a:pt x="11480" y="4974"/>
                </a:cubicBezTo>
                <a:cubicBezTo>
                  <a:pt x="11501" y="4909"/>
                  <a:pt x="11607" y="4860"/>
                  <a:pt x="11692" y="4843"/>
                </a:cubicBezTo>
                <a:cubicBezTo>
                  <a:pt x="11905" y="4876"/>
                  <a:pt x="11820" y="4876"/>
                  <a:pt x="12054" y="4876"/>
                </a:cubicBezTo>
                <a:cubicBezTo>
                  <a:pt x="12075" y="5040"/>
                  <a:pt x="12096" y="5269"/>
                  <a:pt x="12139" y="5416"/>
                </a:cubicBezTo>
                <a:cubicBezTo>
                  <a:pt x="12160" y="5465"/>
                  <a:pt x="12330" y="5465"/>
                  <a:pt x="12373" y="5416"/>
                </a:cubicBezTo>
                <a:cubicBezTo>
                  <a:pt x="12415" y="5367"/>
                  <a:pt x="12330" y="4974"/>
                  <a:pt x="12394" y="4892"/>
                </a:cubicBezTo>
                <a:cubicBezTo>
                  <a:pt x="12458" y="4810"/>
                  <a:pt x="12692" y="4925"/>
                  <a:pt x="12755" y="4892"/>
                </a:cubicBezTo>
                <a:cubicBezTo>
                  <a:pt x="12798" y="4860"/>
                  <a:pt x="12840" y="4761"/>
                  <a:pt x="12755" y="4729"/>
                </a:cubicBezTo>
                <a:cubicBezTo>
                  <a:pt x="12670" y="4696"/>
                  <a:pt x="12118" y="4745"/>
                  <a:pt x="12203" y="4696"/>
                </a:cubicBezTo>
                <a:cubicBezTo>
                  <a:pt x="12543" y="4549"/>
                  <a:pt x="12819" y="4434"/>
                  <a:pt x="13266" y="4401"/>
                </a:cubicBezTo>
                <a:cubicBezTo>
                  <a:pt x="13436" y="4385"/>
                  <a:pt x="13585" y="4500"/>
                  <a:pt x="13776" y="4532"/>
                </a:cubicBezTo>
                <a:cubicBezTo>
                  <a:pt x="13967" y="4630"/>
                  <a:pt x="13861" y="4843"/>
                  <a:pt x="13712" y="4925"/>
                </a:cubicBezTo>
                <a:cubicBezTo>
                  <a:pt x="13648" y="5023"/>
                  <a:pt x="13521" y="5121"/>
                  <a:pt x="13414" y="5187"/>
                </a:cubicBezTo>
                <a:cubicBezTo>
                  <a:pt x="13351" y="5285"/>
                  <a:pt x="13287" y="5334"/>
                  <a:pt x="13159" y="5383"/>
                </a:cubicBezTo>
                <a:cubicBezTo>
                  <a:pt x="13117" y="5563"/>
                  <a:pt x="12862" y="5743"/>
                  <a:pt x="12649" y="5809"/>
                </a:cubicBezTo>
                <a:cubicBezTo>
                  <a:pt x="12543" y="5907"/>
                  <a:pt x="12437" y="5940"/>
                  <a:pt x="12309" y="6005"/>
                </a:cubicBezTo>
                <a:cubicBezTo>
                  <a:pt x="12245" y="6120"/>
                  <a:pt x="12139" y="6185"/>
                  <a:pt x="12075" y="6300"/>
                </a:cubicBezTo>
                <a:cubicBezTo>
                  <a:pt x="12118" y="6561"/>
                  <a:pt x="12075" y="6643"/>
                  <a:pt x="12373" y="6741"/>
                </a:cubicBezTo>
                <a:cubicBezTo>
                  <a:pt x="12500" y="6840"/>
                  <a:pt x="12522" y="6970"/>
                  <a:pt x="12330" y="7036"/>
                </a:cubicBezTo>
                <a:cubicBezTo>
                  <a:pt x="12011" y="6987"/>
                  <a:pt x="12033" y="6823"/>
                  <a:pt x="11799" y="6692"/>
                </a:cubicBezTo>
                <a:cubicBezTo>
                  <a:pt x="11714" y="6529"/>
                  <a:pt x="11459" y="6430"/>
                  <a:pt x="11246" y="6398"/>
                </a:cubicBezTo>
                <a:cubicBezTo>
                  <a:pt x="11076" y="6332"/>
                  <a:pt x="11182" y="6365"/>
                  <a:pt x="10906" y="6365"/>
                </a:cubicBezTo>
                <a:cubicBezTo>
                  <a:pt x="10608" y="6512"/>
                  <a:pt x="10544" y="7347"/>
                  <a:pt x="11246" y="7478"/>
                </a:cubicBezTo>
                <a:cubicBezTo>
                  <a:pt x="12394" y="7429"/>
                  <a:pt x="13329" y="7772"/>
                  <a:pt x="13733" y="7985"/>
                </a:cubicBezTo>
                <a:cubicBezTo>
                  <a:pt x="13840" y="8410"/>
                  <a:pt x="13329" y="8901"/>
                  <a:pt x="12500" y="9343"/>
                </a:cubicBezTo>
                <a:cubicBezTo>
                  <a:pt x="11629" y="9736"/>
                  <a:pt x="11480" y="10194"/>
                  <a:pt x="11246" y="10980"/>
                </a:cubicBezTo>
                <a:cubicBezTo>
                  <a:pt x="10991" y="11372"/>
                  <a:pt x="10481" y="10930"/>
                  <a:pt x="10289" y="10096"/>
                </a:cubicBezTo>
                <a:cubicBezTo>
                  <a:pt x="10140" y="9196"/>
                  <a:pt x="9907" y="8165"/>
                  <a:pt x="10459" y="7576"/>
                </a:cubicBezTo>
                <a:cubicBezTo>
                  <a:pt x="9375" y="6790"/>
                  <a:pt x="9269" y="6070"/>
                  <a:pt x="9056" y="6218"/>
                </a:cubicBezTo>
                <a:cubicBezTo>
                  <a:pt x="9205" y="6987"/>
                  <a:pt x="8929" y="6660"/>
                  <a:pt x="8737" y="6021"/>
                </a:cubicBezTo>
                <a:cubicBezTo>
                  <a:pt x="8822" y="5023"/>
                  <a:pt x="8610" y="4385"/>
                  <a:pt x="8440" y="3550"/>
                </a:cubicBezTo>
                <a:lnTo>
                  <a:pt x="7844" y="2290"/>
                </a:lnTo>
                <a:lnTo>
                  <a:pt x="6654" y="1849"/>
                </a:lnTo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2469" name="Picture 5" descr="SOCET_SET_thao_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3284538"/>
            <a:ext cx="2160587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4" name="cddrive"/>
          <p:cNvSpPr>
            <a:spLocks noEditPoints="1" noChangeArrowheads="1"/>
          </p:cNvSpPr>
          <p:nvPr/>
        </p:nvSpPr>
        <p:spPr bwMode="auto">
          <a:xfrm>
            <a:off x="1763713" y="5589588"/>
            <a:ext cx="1162050" cy="863600"/>
          </a:xfrm>
          <a:custGeom>
            <a:avLst/>
            <a:gdLst>
              <a:gd name="T0" fmla="*/ 1681654885 w 21600"/>
              <a:gd name="T1" fmla="*/ 0 h 21600"/>
              <a:gd name="T2" fmla="*/ 2147483647 w 21600"/>
              <a:gd name="T3" fmla="*/ 690240366 h 21600"/>
              <a:gd name="T4" fmla="*/ 1681654885 w 21600"/>
              <a:gd name="T5" fmla="*/ 1380480733 h 21600"/>
              <a:gd name="T6" fmla="*/ 0 w 21600"/>
              <a:gd name="T7" fmla="*/ 690240366 h 21600"/>
              <a:gd name="T8" fmla="*/ 0 60000 65536"/>
              <a:gd name="T9" fmla="*/ 0 60000 65536"/>
              <a:gd name="T10" fmla="*/ 0 60000 65536"/>
              <a:gd name="T11" fmla="*/ 0 60000 65536"/>
              <a:gd name="T12" fmla="*/ 686 w 21600"/>
              <a:gd name="T13" fmla="*/ 23059 h 21600"/>
              <a:gd name="T14" fmla="*/ 21005 w 21600"/>
              <a:gd name="T15" fmla="*/ 3050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563" y="12259"/>
                </a:moveTo>
                <a:lnTo>
                  <a:pt x="2563" y="12843"/>
                </a:lnTo>
                <a:lnTo>
                  <a:pt x="2746" y="13427"/>
                </a:lnTo>
                <a:lnTo>
                  <a:pt x="2929" y="14303"/>
                </a:lnTo>
                <a:lnTo>
                  <a:pt x="3112" y="14886"/>
                </a:lnTo>
                <a:lnTo>
                  <a:pt x="3478" y="15470"/>
                </a:lnTo>
                <a:lnTo>
                  <a:pt x="3844" y="16054"/>
                </a:lnTo>
                <a:lnTo>
                  <a:pt x="4393" y="16638"/>
                </a:lnTo>
                <a:lnTo>
                  <a:pt x="4942" y="17222"/>
                </a:lnTo>
                <a:lnTo>
                  <a:pt x="5492" y="17514"/>
                </a:lnTo>
                <a:lnTo>
                  <a:pt x="6224" y="18097"/>
                </a:lnTo>
                <a:lnTo>
                  <a:pt x="6773" y="18389"/>
                </a:lnTo>
                <a:lnTo>
                  <a:pt x="7505" y="18681"/>
                </a:lnTo>
                <a:lnTo>
                  <a:pt x="8237" y="18973"/>
                </a:lnTo>
                <a:lnTo>
                  <a:pt x="9153" y="18973"/>
                </a:lnTo>
                <a:lnTo>
                  <a:pt x="9885" y="19265"/>
                </a:lnTo>
                <a:lnTo>
                  <a:pt x="10800" y="19265"/>
                </a:lnTo>
                <a:lnTo>
                  <a:pt x="11532" y="19265"/>
                </a:lnTo>
                <a:lnTo>
                  <a:pt x="12447" y="18973"/>
                </a:lnTo>
                <a:lnTo>
                  <a:pt x="13180" y="18973"/>
                </a:lnTo>
                <a:lnTo>
                  <a:pt x="13912" y="18681"/>
                </a:lnTo>
                <a:lnTo>
                  <a:pt x="14644" y="18389"/>
                </a:lnTo>
                <a:lnTo>
                  <a:pt x="15376" y="18097"/>
                </a:lnTo>
                <a:lnTo>
                  <a:pt x="16108" y="17514"/>
                </a:lnTo>
                <a:lnTo>
                  <a:pt x="16658" y="17222"/>
                </a:lnTo>
                <a:lnTo>
                  <a:pt x="17207" y="16638"/>
                </a:lnTo>
                <a:lnTo>
                  <a:pt x="17573" y="16054"/>
                </a:lnTo>
                <a:lnTo>
                  <a:pt x="18122" y="15470"/>
                </a:lnTo>
                <a:lnTo>
                  <a:pt x="18305" y="14886"/>
                </a:lnTo>
                <a:lnTo>
                  <a:pt x="18671" y="14303"/>
                </a:lnTo>
                <a:lnTo>
                  <a:pt x="18854" y="13427"/>
                </a:lnTo>
                <a:lnTo>
                  <a:pt x="19037" y="12843"/>
                </a:lnTo>
                <a:lnTo>
                  <a:pt x="19037" y="12259"/>
                </a:lnTo>
                <a:lnTo>
                  <a:pt x="2563" y="12259"/>
                </a:lnTo>
                <a:close/>
              </a:path>
              <a:path w="21600" h="21600" extrusionOk="0">
                <a:moveTo>
                  <a:pt x="2563" y="12259"/>
                </a:moveTo>
                <a:lnTo>
                  <a:pt x="9153" y="12259"/>
                </a:lnTo>
                <a:lnTo>
                  <a:pt x="9153" y="12551"/>
                </a:lnTo>
                <a:lnTo>
                  <a:pt x="9336" y="12843"/>
                </a:lnTo>
                <a:lnTo>
                  <a:pt x="9519" y="13135"/>
                </a:lnTo>
                <a:lnTo>
                  <a:pt x="9702" y="13135"/>
                </a:lnTo>
                <a:lnTo>
                  <a:pt x="9885" y="13427"/>
                </a:lnTo>
                <a:lnTo>
                  <a:pt x="10068" y="13719"/>
                </a:lnTo>
                <a:lnTo>
                  <a:pt x="10434" y="13719"/>
                </a:lnTo>
                <a:lnTo>
                  <a:pt x="10800" y="13719"/>
                </a:lnTo>
                <a:lnTo>
                  <a:pt x="10983" y="13719"/>
                </a:lnTo>
                <a:lnTo>
                  <a:pt x="11349" y="13719"/>
                </a:lnTo>
                <a:lnTo>
                  <a:pt x="11715" y="13427"/>
                </a:lnTo>
                <a:lnTo>
                  <a:pt x="11898" y="13135"/>
                </a:lnTo>
                <a:lnTo>
                  <a:pt x="12081" y="13135"/>
                </a:lnTo>
                <a:lnTo>
                  <a:pt x="12264" y="12843"/>
                </a:lnTo>
                <a:lnTo>
                  <a:pt x="12264" y="12551"/>
                </a:lnTo>
                <a:lnTo>
                  <a:pt x="12264" y="12259"/>
                </a:lnTo>
                <a:lnTo>
                  <a:pt x="9153" y="12259"/>
                </a:lnTo>
                <a:close/>
              </a:path>
              <a:path w="21600" h="21600" extrusionOk="0">
                <a:moveTo>
                  <a:pt x="21600" y="7589"/>
                </a:moveTo>
                <a:lnTo>
                  <a:pt x="17756" y="0"/>
                </a:lnTo>
                <a:lnTo>
                  <a:pt x="10800" y="0"/>
                </a:lnTo>
                <a:lnTo>
                  <a:pt x="3844" y="0"/>
                </a:lnTo>
                <a:lnTo>
                  <a:pt x="0" y="7589"/>
                </a:lnTo>
                <a:lnTo>
                  <a:pt x="0" y="10800"/>
                </a:lnTo>
                <a:lnTo>
                  <a:pt x="0" y="18097"/>
                </a:lnTo>
                <a:lnTo>
                  <a:pt x="1464" y="18097"/>
                </a:lnTo>
                <a:lnTo>
                  <a:pt x="1464" y="21600"/>
                </a:lnTo>
                <a:lnTo>
                  <a:pt x="10800" y="21600"/>
                </a:lnTo>
                <a:lnTo>
                  <a:pt x="19953" y="21600"/>
                </a:lnTo>
                <a:lnTo>
                  <a:pt x="19953" y="18097"/>
                </a:lnTo>
                <a:lnTo>
                  <a:pt x="21600" y="18097"/>
                </a:lnTo>
                <a:lnTo>
                  <a:pt x="21600" y="11092"/>
                </a:lnTo>
                <a:lnTo>
                  <a:pt x="21600" y="7589"/>
                </a:lnTo>
              </a:path>
              <a:path w="21600" h="21600" extrusionOk="0">
                <a:moveTo>
                  <a:pt x="1647" y="18097"/>
                </a:moveTo>
                <a:lnTo>
                  <a:pt x="6407" y="18097"/>
                </a:lnTo>
                <a:moveTo>
                  <a:pt x="19953" y="18097"/>
                </a:moveTo>
                <a:lnTo>
                  <a:pt x="15010" y="18097"/>
                </a:lnTo>
                <a:moveTo>
                  <a:pt x="0" y="7589"/>
                </a:moveTo>
                <a:lnTo>
                  <a:pt x="21417" y="7589"/>
                </a:lnTo>
                <a:lnTo>
                  <a:pt x="21600" y="7589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2475" name="Picture 11" descr="or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5013325"/>
            <a:ext cx="1657350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6" name="Picture 12" descr="ae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557338"/>
            <a:ext cx="2220912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7" name="AutoShape 13"/>
          <p:cNvSpPr>
            <a:spLocks noChangeArrowheads="1"/>
          </p:cNvSpPr>
          <p:nvPr/>
        </p:nvSpPr>
        <p:spPr bwMode="auto">
          <a:xfrm>
            <a:off x="2987675" y="1844675"/>
            <a:ext cx="720725" cy="341313"/>
          </a:xfrm>
          <a:prstGeom prst="rightArrow">
            <a:avLst>
              <a:gd name="adj1" fmla="val 50000"/>
              <a:gd name="adj2" fmla="val 527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78" name="AutoShape 14"/>
          <p:cNvSpPr>
            <a:spLocks noChangeArrowheads="1"/>
          </p:cNvSpPr>
          <p:nvPr/>
        </p:nvSpPr>
        <p:spPr bwMode="auto">
          <a:xfrm>
            <a:off x="5076825" y="1844675"/>
            <a:ext cx="720725" cy="342900"/>
          </a:xfrm>
          <a:prstGeom prst="rightArrow">
            <a:avLst>
              <a:gd name="adj1" fmla="val 50000"/>
              <a:gd name="adj2" fmla="val 5254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79" name="AutoShape 15"/>
          <p:cNvSpPr>
            <a:spLocks noChangeArrowheads="1"/>
          </p:cNvSpPr>
          <p:nvPr/>
        </p:nvSpPr>
        <p:spPr bwMode="auto">
          <a:xfrm rot="8602500">
            <a:off x="4876800" y="2757488"/>
            <a:ext cx="1190625" cy="2444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15659133 h 21600"/>
              <a:gd name="T4" fmla="*/ 2147483647 w 21600"/>
              <a:gd name="T5" fmla="*/ 31318130 h 21600"/>
              <a:gd name="T6" fmla="*/ 2147483647 w 21600"/>
              <a:gd name="T7" fmla="*/ 156591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6804025" y="4221163"/>
            <a:ext cx="1871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ЦМР </a:t>
            </a:r>
            <a:r>
              <a:rPr lang="en-GB" sz="1600">
                <a:solidFill>
                  <a:srgbClr val="FFFFFF"/>
                </a:solidFill>
                <a:latin typeface="Calibri" pitchFamily="34" charset="0"/>
              </a:rPr>
              <a:t>(DTM) Lidar</a:t>
            </a:r>
            <a:endParaRPr lang="lv-LV" sz="160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979613" y="3573463"/>
            <a:ext cx="1008062" cy="792162"/>
            <a:chOff x="1632" y="1248"/>
            <a:chExt cx="2682" cy="2286"/>
          </a:xfrm>
        </p:grpSpPr>
        <p:sp>
          <p:nvSpPr>
            <p:cNvPr id="117792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2 w 21600"/>
                <a:gd name="T1" fmla="*/ 0 h 21600"/>
                <a:gd name="T2" fmla="*/ 4 w 21600"/>
                <a:gd name="T3" fmla="*/ 1 h 21600"/>
                <a:gd name="T4" fmla="*/ 2 w 21600"/>
                <a:gd name="T5" fmla="*/ 2 h 21600"/>
                <a:gd name="T6" fmla="*/ 0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74 w 21600"/>
                <a:gd name="T13" fmla="*/ 3957 h 21600"/>
                <a:gd name="T14" fmla="*/ 17840 w 21600"/>
                <a:gd name="T15" fmla="*/ 176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117793" name="AutoShape 19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3 w 21600"/>
                <a:gd name="T1" fmla="*/ 0 h 21600"/>
                <a:gd name="T2" fmla="*/ 6 w 21600"/>
                <a:gd name="T3" fmla="*/ 2 h 21600"/>
                <a:gd name="T4" fmla="*/ 3 w 21600"/>
                <a:gd name="T5" fmla="*/ 4 h 21600"/>
                <a:gd name="T6" fmla="*/ 0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68 w 21600"/>
                <a:gd name="T13" fmla="*/ 3965 h 21600"/>
                <a:gd name="T14" fmla="*/ 17836 w 21600"/>
                <a:gd name="T15" fmla="*/ 176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117794" name="AutoShape 20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4 w 21600"/>
                <a:gd name="T1" fmla="*/ 0 h 21600"/>
                <a:gd name="T2" fmla="*/ 9 w 21600"/>
                <a:gd name="T3" fmla="*/ 3 h 21600"/>
                <a:gd name="T4" fmla="*/ 4 w 21600"/>
                <a:gd name="T5" fmla="*/ 6 h 21600"/>
                <a:gd name="T6" fmla="*/ 0 w 21600"/>
                <a:gd name="T7" fmla="*/ 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80 w 21600"/>
                <a:gd name="T13" fmla="*/ 3957 h 21600"/>
                <a:gd name="T14" fmla="*/ 17846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PerspectiveFront">
                <a:rot lat="20099994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</p:grp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1835150" y="4437063"/>
            <a:ext cx="1584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Стерео -векторизация</a:t>
            </a:r>
            <a:endParaRPr lang="lv-LV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88" name="AutoShape 24"/>
          <p:cNvSpPr>
            <a:spLocks noChangeArrowheads="1"/>
          </p:cNvSpPr>
          <p:nvPr/>
        </p:nvSpPr>
        <p:spPr bwMode="auto">
          <a:xfrm>
            <a:off x="3203575" y="4005263"/>
            <a:ext cx="431800" cy="2159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89" name="AutoShape 25"/>
          <p:cNvSpPr>
            <a:spLocks noChangeArrowheads="1"/>
          </p:cNvSpPr>
          <p:nvPr/>
        </p:nvSpPr>
        <p:spPr bwMode="auto">
          <a:xfrm>
            <a:off x="1403350" y="3860800"/>
            <a:ext cx="431800" cy="2159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90" name="AutoShape 26"/>
          <p:cNvSpPr>
            <a:spLocks noChangeArrowheads="1"/>
          </p:cNvSpPr>
          <p:nvPr/>
        </p:nvSpPr>
        <p:spPr bwMode="auto">
          <a:xfrm rot="-951243">
            <a:off x="5929313" y="3716338"/>
            <a:ext cx="792162" cy="288925"/>
          </a:xfrm>
          <a:prstGeom prst="rightArrow">
            <a:avLst>
              <a:gd name="adj1" fmla="val 50000"/>
              <a:gd name="adj2" fmla="val 68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91" name="AutoShape 27"/>
          <p:cNvSpPr>
            <a:spLocks noChangeArrowheads="1"/>
          </p:cNvSpPr>
          <p:nvPr/>
        </p:nvSpPr>
        <p:spPr bwMode="auto">
          <a:xfrm>
            <a:off x="7451725" y="4508500"/>
            <a:ext cx="215900" cy="433388"/>
          </a:xfrm>
          <a:prstGeom prst="downArrow">
            <a:avLst>
              <a:gd name="adj1" fmla="val 50000"/>
              <a:gd name="adj2" fmla="val 50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92" name="Text Box 28"/>
          <p:cNvSpPr txBox="1">
            <a:spLocks noChangeArrowheads="1"/>
          </p:cNvSpPr>
          <p:nvPr/>
        </p:nvSpPr>
        <p:spPr bwMode="auto">
          <a:xfrm>
            <a:off x="6516688" y="6165850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Сандық ортофото</a:t>
            </a:r>
            <a:endParaRPr lang="lv-LV" sz="160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93" name="Text Box 29"/>
          <p:cNvSpPr txBox="1">
            <a:spLocks noChangeArrowheads="1"/>
          </p:cNvSpPr>
          <p:nvPr/>
        </p:nvSpPr>
        <p:spPr bwMode="auto">
          <a:xfrm>
            <a:off x="6372225" y="1125538"/>
            <a:ext cx="23764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Первичная обработка</a:t>
            </a:r>
            <a:r>
              <a:rPr lang="en-GB" sz="1600">
                <a:solidFill>
                  <a:srgbClr val="FFFFFF"/>
                </a:solidFill>
                <a:latin typeface="Calibri" pitchFamily="34" charset="0"/>
              </a:rPr>
              <a:t> (post processing)</a:t>
            </a:r>
            <a:endParaRPr lang="lv-LV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94" name="Rectangle 30"/>
          <p:cNvSpPr>
            <a:spLocks noGrp="1" noRot="1" noChangeArrowheads="1"/>
          </p:cNvSpPr>
          <p:nvPr>
            <p:ph type="title"/>
          </p:nvPr>
        </p:nvSpPr>
        <p:spPr>
          <a:xfrm>
            <a:off x="214313" y="0"/>
            <a:ext cx="8569325" cy="1143000"/>
          </a:xfrm>
        </p:spPr>
        <p:txBody>
          <a:bodyPr/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Сандық фотограмметрия өндірісі қазір</a:t>
            </a:r>
            <a:endParaRPr lang="lv-LV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95" name="modem"/>
          <p:cNvSpPr>
            <a:spLocks noEditPoints="1" noChangeArrowheads="1"/>
          </p:cNvSpPr>
          <p:nvPr/>
        </p:nvSpPr>
        <p:spPr bwMode="auto">
          <a:xfrm>
            <a:off x="3851275" y="1700213"/>
            <a:ext cx="1081088" cy="504825"/>
          </a:xfrm>
          <a:custGeom>
            <a:avLst/>
            <a:gdLst>
              <a:gd name="T0" fmla="*/ 0 w 21600"/>
              <a:gd name="T1" fmla="*/ 65771312 h 21600"/>
              <a:gd name="T2" fmla="*/ 368736661 w 21600"/>
              <a:gd name="T3" fmla="*/ 0 h 21600"/>
              <a:gd name="T4" fmla="*/ 2147483647 w 21600"/>
              <a:gd name="T5" fmla="*/ 0 h 21600"/>
              <a:gd name="T6" fmla="*/ 2147483647 w 21600"/>
              <a:gd name="T7" fmla="*/ 65771312 h 21600"/>
              <a:gd name="T8" fmla="*/ 2147483647 w 21600"/>
              <a:gd name="T9" fmla="*/ 275749619 h 21600"/>
              <a:gd name="T10" fmla="*/ 0 w 21600"/>
              <a:gd name="T11" fmla="*/ 275749619 h 21600"/>
              <a:gd name="T12" fmla="*/ 1354083452 w 21600"/>
              <a:gd name="T13" fmla="*/ 0 h 21600"/>
              <a:gd name="T14" fmla="*/ 1354083452 w 21600"/>
              <a:gd name="T15" fmla="*/ 275749619 h 21600"/>
              <a:gd name="T16" fmla="*/ 0 w 21600"/>
              <a:gd name="T17" fmla="*/ 170760781 h 21600"/>
              <a:gd name="T18" fmla="*/ 2147483647 w 21600"/>
              <a:gd name="T19" fmla="*/ 170760781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00 w 21600"/>
              <a:gd name="T31" fmla="*/ 22400 h 21600"/>
              <a:gd name="T32" fmla="*/ 21200 w 21600"/>
              <a:gd name="T33" fmla="*/ 30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496" name="server"/>
          <p:cNvSpPr>
            <a:spLocks noEditPoints="1" noChangeArrowheads="1"/>
          </p:cNvSpPr>
          <p:nvPr/>
        </p:nvSpPr>
        <p:spPr bwMode="auto">
          <a:xfrm>
            <a:off x="6084888" y="1700213"/>
            <a:ext cx="1008062" cy="1081087"/>
          </a:xfrm>
          <a:custGeom>
            <a:avLst/>
            <a:gdLst>
              <a:gd name="T0" fmla="*/ 0 w 21600"/>
              <a:gd name="T1" fmla="*/ 0 h 21600"/>
              <a:gd name="T2" fmla="*/ 1097801896 w 21600"/>
              <a:gd name="T3" fmla="*/ 0 h 21600"/>
              <a:gd name="T4" fmla="*/ 2147483647 w 21600"/>
              <a:gd name="T5" fmla="*/ 0 h 21600"/>
              <a:gd name="T6" fmla="*/ 2147483647 w 21600"/>
              <a:gd name="T7" fmla="*/ 1354081398 h 21600"/>
              <a:gd name="T8" fmla="*/ 2147483647 w 21600"/>
              <a:gd name="T9" fmla="*/ 2147483647 h 21600"/>
              <a:gd name="T10" fmla="*/ 1097801896 w 21600"/>
              <a:gd name="T11" fmla="*/ 2147483647 h 21600"/>
              <a:gd name="T12" fmla="*/ 0 w 21600"/>
              <a:gd name="T13" fmla="*/ 2147483647 h 21600"/>
              <a:gd name="T14" fmla="*/ 0 w 21600"/>
              <a:gd name="T15" fmla="*/ 1354081398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761 w 21600"/>
              <a:gd name="T25" fmla="*/ 22454 h 21600"/>
              <a:gd name="T26" fmla="*/ 21069 w 21600"/>
              <a:gd name="T27" fmla="*/ 2828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2497" name="Picture 33" descr="gp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1844675"/>
            <a:ext cx="471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98" name="Picture 34" descr="im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2950" y="3284538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00" name="Picture 36" descr="Untitled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1275" y="5157788"/>
            <a:ext cx="187325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501" name="AutoShape 37"/>
          <p:cNvCxnSpPr>
            <a:cxnSpLocks noChangeShapeType="1"/>
          </p:cNvCxnSpPr>
          <p:nvPr/>
        </p:nvCxnSpPr>
        <p:spPr bwMode="auto">
          <a:xfrm flipH="1">
            <a:off x="5724525" y="4024313"/>
            <a:ext cx="1081088" cy="181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502" name="AutoShape 38"/>
          <p:cNvCxnSpPr>
            <a:cxnSpLocks noChangeShapeType="1"/>
          </p:cNvCxnSpPr>
          <p:nvPr/>
        </p:nvCxnSpPr>
        <p:spPr bwMode="auto">
          <a:xfrm flipH="1">
            <a:off x="5867400" y="5597525"/>
            <a:ext cx="865188" cy="2079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503" name="AutoShape 39"/>
          <p:cNvCxnSpPr>
            <a:cxnSpLocks noChangeShapeType="1"/>
          </p:cNvCxnSpPr>
          <p:nvPr/>
        </p:nvCxnSpPr>
        <p:spPr bwMode="auto">
          <a:xfrm flipH="1" flipV="1">
            <a:off x="6011863" y="4797425"/>
            <a:ext cx="647700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62504" name="AutoShape 40"/>
          <p:cNvCxnSpPr>
            <a:cxnSpLocks noChangeShapeType="1"/>
          </p:cNvCxnSpPr>
          <p:nvPr/>
        </p:nvCxnSpPr>
        <p:spPr bwMode="auto">
          <a:xfrm flipH="1">
            <a:off x="2916238" y="4868863"/>
            <a:ext cx="863600" cy="86518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62505" name="Text Box 41"/>
          <p:cNvSpPr txBox="1">
            <a:spLocks noChangeArrowheads="1"/>
          </p:cNvSpPr>
          <p:nvPr/>
        </p:nvSpPr>
        <p:spPr bwMode="auto">
          <a:xfrm>
            <a:off x="4211638" y="6521450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3D </a:t>
            </a:r>
            <a:r>
              <a:rPr lang="ru-RU" sz="16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моделі</a:t>
            </a:r>
            <a:endParaRPr lang="lv-LV" sz="160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2506" name="AutoShape 42"/>
          <p:cNvCxnSpPr>
            <a:cxnSpLocks noChangeShapeType="1"/>
            <a:endCxn id="62474" idx="0"/>
          </p:cNvCxnSpPr>
          <p:nvPr/>
        </p:nvCxnSpPr>
        <p:spPr bwMode="auto">
          <a:xfrm>
            <a:off x="2339975" y="5084763"/>
            <a:ext cx="4763" cy="504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62507" name="AutoShape 43"/>
          <p:cNvCxnSpPr>
            <a:cxnSpLocks noChangeShapeType="1"/>
          </p:cNvCxnSpPr>
          <p:nvPr/>
        </p:nvCxnSpPr>
        <p:spPr bwMode="auto">
          <a:xfrm flipH="1">
            <a:off x="2987675" y="5840413"/>
            <a:ext cx="863600" cy="10953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62508" name="Text Box 44"/>
          <p:cNvSpPr txBox="1">
            <a:spLocks noChangeArrowheads="1"/>
          </p:cNvSpPr>
          <p:nvPr/>
        </p:nvSpPr>
        <p:spPr bwMode="auto">
          <a:xfrm>
            <a:off x="4500563" y="4652963"/>
            <a:ext cx="86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ЦФС</a:t>
            </a:r>
            <a:endParaRPr lang="lv-LV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6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animBg="1"/>
      <p:bldP spid="62474" grpId="0" animBg="1"/>
      <p:bldP spid="62477" grpId="0" animBg="1"/>
      <p:bldP spid="62478" grpId="0" animBg="1"/>
      <p:bldP spid="62479" grpId="0" animBg="1"/>
      <p:bldP spid="62480" grpId="0"/>
      <p:bldP spid="62485" grpId="0"/>
      <p:bldP spid="62488" grpId="0" animBg="1"/>
      <p:bldP spid="62489" grpId="0" animBg="1"/>
      <p:bldP spid="62490" grpId="0" animBg="1"/>
      <p:bldP spid="62491" grpId="0" animBg="1"/>
      <p:bldP spid="62492" grpId="0"/>
      <p:bldP spid="62493" grpId="0"/>
      <p:bldP spid="62494" grpId="0"/>
      <p:bldP spid="62495" grpId="0" animBg="1"/>
      <p:bldP spid="62496" grpId="0" animBg="1"/>
      <p:bldP spid="62505" grpId="0"/>
      <p:bldP spid="625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Қазіргі кездегі сандық фотограмметриялық өндірістің ерекшеліктері</a:t>
            </a:r>
            <a:endParaRPr lang="lv-LV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8424863" cy="4465637"/>
          </a:xfrm>
        </p:spPr>
        <p:txBody>
          <a:bodyPr/>
          <a:lstStyle/>
          <a:p>
            <a:pPr algn="just"/>
            <a:r>
              <a:rPr lang="ru-RU" sz="2000">
                <a:latin typeface="Times New Roman" pitchFamily="18" charset="0"/>
                <a:cs typeface="Times New Roman" pitchFamily="18" charset="0"/>
              </a:rPr>
              <a:t>Сандық сенсорды сатып алу деректерді өңдеудің бастапқы кезеңі үшін бағдарламалық қамтамасыз ету таңдауын анықтайды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 algn="just"/>
            <a:r>
              <a:rPr lang="lv-LV" sz="2000">
                <a:latin typeface="Times New Roman" pitchFamily="18" charset="0"/>
                <a:cs typeface="Times New Roman" pitchFamily="18" charset="0"/>
              </a:rPr>
              <a:t>ADS40 –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GPRO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IPAS+ORIMA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+ LPS,  Erdas Imagine</a:t>
            </a:r>
          </a:p>
          <a:p>
            <a:pPr lvl="2" algn="just"/>
            <a:r>
              <a:rPr lang="lv-LV" sz="2000">
                <a:latin typeface="Times New Roman" pitchFamily="18" charset="0"/>
                <a:cs typeface="Times New Roman" pitchFamily="18" charset="0"/>
              </a:rPr>
              <a:t>DMC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Turnkey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+ ImageStation, GeoMedia</a:t>
            </a:r>
          </a:p>
          <a:p>
            <a:pPr lvl="2" algn="just"/>
            <a:r>
              <a:rPr lang="lv-LV" sz="2000">
                <a:latin typeface="Times New Roman" pitchFamily="18" charset="0"/>
                <a:cs typeface="Times New Roman" pitchFamily="18" charset="0"/>
              </a:rPr>
              <a:t>UltraCam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Ultra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>
                <a:latin typeface="Times New Roman" pitchFamily="18" charset="0"/>
                <a:cs typeface="Times New Roman" pitchFamily="18" charset="0"/>
              </a:rPr>
              <a:t>Map Server</a:t>
            </a:r>
            <a:r>
              <a:rPr lang="kk-KZ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Ultra Map</a:t>
            </a:r>
          </a:p>
          <a:p>
            <a:pPr algn="just"/>
            <a:r>
              <a:rPr lang="ru-RU" sz="2000">
                <a:latin typeface="Times New Roman" pitchFamily="18" charset="0"/>
                <a:cs typeface="Times New Roman" pitchFamily="18" charset="0"/>
              </a:rPr>
              <a:t>Деректерді соңғы өңдеу үшін бағдарламалық қамтамасыз етудің еркін таңдауы (отофото өңдірісі: GPRO-ORIMA-</a:t>
            </a:r>
            <a:r>
              <a:rPr lang="ru-RU" sz="2000" i="1">
                <a:latin typeface="Times New Roman" pitchFamily="18" charset="0"/>
                <a:cs typeface="Times New Roman" pitchFamily="18" charset="0"/>
              </a:rPr>
              <a:t>LPS немесе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>
                <a:latin typeface="Times New Roman" pitchFamily="18" charset="0"/>
                <a:cs typeface="Times New Roman" pitchFamily="18" charset="0"/>
              </a:rPr>
              <a:t>PHOTOMOD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немесе </a:t>
            </a:r>
            <a:r>
              <a:rPr lang="ru-RU" sz="2000" i="1">
                <a:latin typeface="Times New Roman" pitchFamily="18" charset="0"/>
                <a:cs typeface="Times New Roman" pitchFamily="18" charset="0"/>
              </a:rPr>
              <a:t>SOCET SET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2000">
                <a:latin typeface="Times New Roman" pitchFamily="18" charset="0"/>
                <a:cs typeface="Times New Roman" pitchFamily="18" charset="0"/>
              </a:rPr>
              <a:t>Жетекші ЦФС: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LPS</a:t>
            </a:r>
            <a:r>
              <a:rPr lang="kk-KZ" sz="20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Socet</a:t>
            </a:r>
            <a:r>
              <a:rPr lang="kk-KZ" sz="20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kk-KZ" sz="20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Integraph</a:t>
            </a:r>
            <a:r>
              <a:rPr lang="kk-KZ" sz="20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Photomod</a:t>
            </a:r>
            <a:r>
              <a:rPr lang="kk-KZ" sz="20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000" b="1" i="1">
                <a:latin typeface="Times New Roman" pitchFamily="18" charset="0"/>
                <a:cs typeface="Times New Roman" pitchFamily="18" charset="0"/>
              </a:rPr>
              <a:t>INPHO</a:t>
            </a:r>
          </a:p>
          <a:p>
            <a:pPr algn="just"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lv-LV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2" name="Picture 4" descr="imad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4714875"/>
            <a:ext cx="1008062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 descr="imaged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4929188"/>
            <a:ext cx="14287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6" descr="fww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188" y="4786313"/>
            <a:ext cx="93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7" descr="imeag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8" y="4857750"/>
            <a:ext cx="122555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6" name="Picture 8" descr="racur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88" y="4857750"/>
            <a:ext cx="122396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81013" y="404813"/>
            <a:ext cx="8229600" cy="1143000"/>
          </a:xfrm>
        </p:spPr>
        <p:txBody>
          <a:bodyPr/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Фотограмметриядағы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автоматизацияның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дәрежесі</a:t>
            </a:r>
            <a:endParaRPr lang="lv-LV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4365625"/>
            <a:ext cx="8713788" cy="19764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Қолмен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автоматтық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үдерістерге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геобайланыс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салмақ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нүктелерді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өлшеу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- ЦМР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51374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994751"/>
              </p:ext>
            </p:extLst>
          </p:nvPr>
        </p:nvGraphicFramePr>
        <p:xfrm>
          <a:off x="250825" y="1844675"/>
          <a:ext cx="8678893" cy="2142490"/>
        </p:xfrm>
        <a:graphic>
          <a:graphicData uri="http://schemas.openxmlformats.org/drawingml/2006/table">
            <a:tbl>
              <a:tblPr/>
              <a:tblGrid>
                <a:gridCol w="96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8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Үдеріс/ кезең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Көшіріп алу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Жүктеу, жобаның құрылуы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Байлан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нүктелерді өлшеу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Тірек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нүктелерді өлшеу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ЖБСМ </a:t>
                      </a: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құрылуы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ЖБСМ </a:t>
                      </a: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редакциялау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Орто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фото-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мозаика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90ж,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ғас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ж.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1365" name="Picture 165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857500"/>
            <a:ext cx="48101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6" name="Picture 166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8" y="2857500"/>
            <a:ext cx="481012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7" name="Picture 167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3429000"/>
            <a:ext cx="48101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8" name="Picture 168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2852738"/>
            <a:ext cx="481013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0" name="Picture 170" descr="m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857500"/>
            <a:ext cx="4524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1" name="Picture 171" descr="m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2928938"/>
            <a:ext cx="45243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3" name="Picture 173" descr="m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2852738"/>
            <a:ext cx="452438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5" name="Picture 175" descr="m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3429000"/>
            <a:ext cx="4524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6" name="Picture 176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2852738"/>
            <a:ext cx="481012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8" name="Picture 178" descr="p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3429000"/>
            <a:ext cx="452437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0" name="Picture 180" descr="p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3429000"/>
            <a:ext cx="452437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1" name="Picture 181" descr="p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3429000"/>
            <a:ext cx="4524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2" name="Picture 182" descr="m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3429000"/>
            <a:ext cx="452437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3" name="Picture 183" descr="m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2852738"/>
            <a:ext cx="45243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4" name="Picture 184" descr="m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0" y="2857500"/>
            <a:ext cx="4524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954087"/>
          </a:xfrm>
        </p:spPr>
        <p:txBody>
          <a:bodyPr/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Фотограмметриядағы автоматизация нәтижелері. Даму үрдістері</a:t>
            </a:r>
            <a:endParaRPr lang="lv-LV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8351838" cy="3303587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Оператор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санының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қысқаруы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өндірістің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көлемін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үщін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Әмбебап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операторлардың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рөлінің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өндірістің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кезеңін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практика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ЦФС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құрудан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генерация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ортофотокартты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тексерумен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аяқталатын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орындайтындар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«Таза»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фотограмметристтерге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сұранымның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азаюы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ГАЖ,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картография,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дистанционды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зондылау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салаларда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білімдері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тәжірибелері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мол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мамандарға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сұранымның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көбеюі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lv-LV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2" name="Picture 4" descr="t_1944-gir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4929188"/>
            <a:ext cx="2303463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AutoShape 6"/>
          <p:cNvSpPr>
            <a:spLocks noChangeArrowheads="1"/>
          </p:cNvSpPr>
          <p:nvPr/>
        </p:nvSpPr>
        <p:spPr bwMode="auto">
          <a:xfrm>
            <a:off x="3286125" y="5429250"/>
            <a:ext cx="2303463" cy="287338"/>
          </a:xfrm>
          <a:prstGeom prst="rightArrow">
            <a:avLst>
              <a:gd name="adj1" fmla="val 50000"/>
              <a:gd name="adj2" fmla="val 2004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3255" name="Picture 7" descr="ali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4857750"/>
            <a:ext cx="2449512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188913"/>
            <a:ext cx="8229600" cy="1125537"/>
          </a:xfrm>
        </p:spPr>
        <p:txBody>
          <a:bodyPr/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Фотограмметриялық қызметтің нарықта даму урдістері</a:t>
            </a:r>
            <a:endParaRPr lang="lv-LV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064500" cy="4608513"/>
          </a:xfrm>
        </p:spPr>
        <p:txBody>
          <a:bodyPr/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Мемлекеттерде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арзан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потенциалды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нарық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филиалдар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аударма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өндірісті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ң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ашылуы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None/>
            </a:pPr>
            <a:r>
              <a:rPr lang="lv-LV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lv-LV" sz="2000" dirty="0">
                <a:latin typeface="Times New Roman" pitchFamily="18" charset="0"/>
                <a:cs typeface="Times New Roman" pitchFamily="18" charset="0"/>
              </a:rPr>
              <a:t>Infoterra Austrium      Infoterra Hungary;      Kampsax      Kampsax India)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lv-LV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трансұлттық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құрылғыларды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өндіретін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серіктестік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фирмалармен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саудаласу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lv-LV" sz="2000" dirty="0">
                <a:latin typeface="Times New Roman" pitchFamily="18" charset="0"/>
                <a:cs typeface="Times New Roman" pitchFamily="18" charset="0"/>
              </a:rPr>
              <a:t>Kampsax COWI, Vexcel  Microsoft, Leica Geosystems Hexagon)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lv-LV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Нарықтағы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ауқымды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мақ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Еуропалық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фирмалармен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бірігу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фирмалардағы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ресурстарды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жеңіл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берушілерге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жылдам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BLOM group: UK, Germany, Norway, Denmark, Sweden, Finland, Spain …)</a:t>
            </a:r>
            <a:endParaRPr lang="lv-LV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1859" name="AutoShape 5"/>
          <p:cNvCxnSpPr>
            <a:cxnSpLocks noChangeShapeType="1"/>
            <a:stCxn id="65539" idx="0"/>
            <a:endCxn id="65539" idx="0"/>
          </p:cNvCxnSpPr>
          <p:nvPr/>
        </p:nvCxnSpPr>
        <p:spPr bwMode="auto">
          <a:xfrm>
            <a:off x="4500563" y="141287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333375"/>
            <a:ext cx="8229600" cy="8810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Үдерістері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мақсаттары</a:t>
            </a:r>
            <a:endParaRPr lang="lv-LV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557338"/>
            <a:ext cx="8207375" cy="4640262"/>
          </a:xfrm>
        </p:spPr>
        <p:txBody>
          <a:bodyPr/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Бұрыннан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жүйелерді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қарқынды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жаңарту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үдерістерді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автоматтандыру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Өнімділікті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үлкейту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өнімнің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Нарықтағы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фотограмметриялық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бәсекелестігін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жоғарылату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өнімнің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бағасын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төмендету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цикл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көлемді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азайту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үйлестіру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мүмкіншіліктерін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lv-LV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Decatur</Template>
  <TotalTime>5569</TotalTime>
  <Words>742</Words>
  <Application>Microsoft Office PowerPoint</Application>
  <PresentationFormat>Экран (4:3)</PresentationFormat>
  <Paragraphs>144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Garamond</vt:lpstr>
      <vt:lpstr>Symbol</vt:lpstr>
      <vt:lpstr>Times New Roman</vt:lpstr>
      <vt:lpstr>Wingdings</vt:lpstr>
      <vt:lpstr>Тема Office</vt:lpstr>
      <vt:lpstr>ФОТОГРАММЕТРИЯЛЫҚ ЕСЕПТЕРДІ АВТОМАТТАНДЫРУ. БЕЙНЕЛЕРДІ САНДЫҚ ӨҢДЕУ ЕСЕПТЕРІ</vt:lpstr>
      <vt:lpstr>Сандық фотограмметрияның дамуына әсер ететін факторлар</vt:lpstr>
      <vt:lpstr>Сандық фотограмметрияның дамуына әсер ететін факторлар</vt:lpstr>
      <vt:lpstr>Сандық фотограмметрияның дамуына әсер ететін факторлар</vt:lpstr>
      <vt:lpstr>Сандық іріформатты фотограмметриялық  ПЗС – ADS40 сызықтық түрдегі камералар</vt:lpstr>
      <vt:lpstr>Сандық іріформатты фотограмметриялық камерлар. Матрицалық (жиектемелі) түрдегі камералар  ПЗС: DMC, UltraCam</vt:lpstr>
      <vt:lpstr>Сандық іріформатты фотограмметриялық камералар. Даму үрдістері</vt:lpstr>
      <vt:lpstr>XX ғасыр аяғындағы сандық фотограмметрия өндірісі</vt:lpstr>
      <vt:lpstr>XX ғасыр аяғындағы сандық фотограмметрия өндірісіндегі ерекшеліктер</vt:lpstr>
      <vt:lpstr>Сандық фотограмметрия өндірісі қазір</vt:lpstr>
      <vt:lpstr>Қазіргі кездегі сандық фотограмметриялық өндірістің ерекшеліктері</vt:lpstr>
      <vt:lpstr>Фотограмметриядағы автоматизацияның дәрежесі</vt:lpstr>
      <vt:lpstr>Фотограмметриядағы автоматизация нәтижелері. Даму үрдістері</vt:lpstr>
      <vt:lpstr>Фотограмметриялық қызметтің нарықта даму урдістері</vt:lpstr>
      <vt:lpstr>Үдерістері мен мақсаттары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ПФ</dc:title>
  <dc:creator>Пользователь</dc:creator>
  <cp:lastModifiedBy>Пользователь</cp:lastModifiedBy>
  <cp:revision>20</cp:revision>
  <dcterms:created xsi:type="dcterms:W3CDTF">2015-04-19T10:36:44Z</dcterms:created>
  <dcterms:modified xsi:type="dcterms:W3CDTF">2020-10-06T04:15:25Z</dcterms:modified>
  <cp:category>Лекции</cp:category>
</cp:coreProperties>
</file>